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7" r:id="rId3"/>
    <p:sldId id="278" r:id="rId4"/>
    <p:sldId id="314" r:id="rId5"/>
    <p:sldId id="315" r:id="rId6"/>
    <p:sldId id="286" r:id="rId7"/>
    <p:sldId id="292" r:id="rId8"/>
    <p:sldId id="287" r:id="rId9"/>
    <p:sldId id="293" r:id="rId10"/>
    <p:sldId id="307" r:id="rId11"/>
    <p:sldId id="294" r:id="rId12"/>
    <p:sldId id="308" r:id="rId13"/>
    <p:sldId id="295" r:id="rId14"/>
    <p:sldId id="309" r:id="rId15"/>
    <p:sldId id="297" r:id="rId16"/>
    <p:sldId id="310" r:id="rId17"/>
    <p:sldId id="298" r:id="rId18"/>
    <p:sldId id="316" r:id="rId19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6B"/>
    <a:srgbClr val="D5E8E9"/>
    <a:srgbClr val="8EBEC7"/>
    <a:srgbClr val="CFA631"/>
    <a:srgbClr val="B2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566" y="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år ‘14-’17 – kvartal ‘16-’18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Radio Total</c:v>
                </c:pt>
              </c:strCache>
            </c:strRef>
          </c:tx>
          <c:spPr>
            <a:ln w="28575" cap="rnd">
              <a:solidFill>
                <a:srgbClr val="00646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6B372A7-ACE3-4308-85BD-DA97B3FB479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8DD79A-0B10-44F5-B093-A7E452EA712A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6C94800-EDE7-40DA-8945-12BA98AC17BC}" type="CELLRANGE">
                      <a:rPr lang="en-US" dirty="0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E6F88CA6-1ADA-47D8-A0F5-D04B52A2CE58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E886-4156-B5D9-A59860F45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'Ark1'!$B$2:$B$15</c:f>
              <c:numCache>
                <c:formatCode>General</c:formatCode>
                <c:ptCount val="14"/>
                <c:pt idx="0">
                  <c:v>68.599999999999994</c:v>
                </c:pt>
                <c:pt idx="1">
                  <c:v>64.7</c:v>
                </c:pt>
                <c:pt idx="2">
                  <c:v>64.599999999999994</c:v>
                </c:pt>
                <c:pt idx="3">
                  <c:v>62.5</c:v>
                </c:pt>
                <c:pt idx="5">
                  <c:v>62.8</c:v>
                </c:pt>
                <c:pt idx="6">
                  <c:v>66.2</c:v>
                </c:pt>
                <c:pt idx="7">
                  <c:v>64.8</c:v>
                </c:pt>
                <c:pt idx="8">
                  <c:v>64.7</c:v>
                </c:pt>
                <c:pt idx="9">
                  <c:v>64.7</c:v>
                </c:pt>
                <c:pt idx="10">
                  <c:v>64.7</c:v>
                </c:pt>
                <c:pt idx="11">
                  <c:v>60.3</c:v>
                </c:pt>
                <c:pt idx="12">
                  <c:v>60.1</c:v>
                </c:pt>
                <c:pt idx="13" formatCode="0.0">
                  <c:v>61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'Ark1'!$B$2:$B$30</c15:f>
                <c15:dlblRangeCache>
                  <c:ptCount val="29"/>
                  <c:pt idx="0">
                    <c:v>68,6</c:v>
                  </c:pt>
                  <c:pt idx="1">
                    <c:v>64,7</c:v>
                  </c:pt>
                  <c:pt idx="2">
                    <c:v>64,6</c:v>
                  </c:pt>
                  <c:pt idx="3">
                    <c:v>62,5</c:v>
                  </c:pt>
                  <c:pt idx="5">
                    <c:v>62,8</c:v>
                  </c:pt>
                  <c:pt idx="6">
                    <c:v>66,2</c:v>
                  </c:pt>
                  <c:pt idx="7">
                    <c:v>64,8</c:v>
                  </c:pt>
                  <c:pt idx="8">
                    <c:v>64,7</c:v>
                  </c:pt>
                  <c:pt idx="9">
                    <c:v>64,7</c:v>
                  </c:pt>
                  <c:pt idx="10">
                    <c:v>64,7</c:v>
                  </c:pt>
                  <c:pt idx="11">
                    <c:v>60,3</c:v>
                  </c:pt>
                  <c:pt idx="12">
                    <c:v>60,1</c:v>
                  </c:pt>
                  <c:pt idx="13">
                    <c:v>61,0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D6D-4571-B100-AEA8A27B3FE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NRK</c:v>
                </c:pt>
              </c:strCache>
            </c:strRef>
          </c:tx>
          <c:spPr>
            <a:ln w="28575" cap="rnd">
              <a:solidFill>
                <a:srgbClr val="8EBEC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D0416EF-E31E-46D4-9E53-3C328CC099EC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D84E9C2-CFA5-4630-86B1-4C58C10DFD5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F668675-B3C2-4F51-A004-4D5C682B2ED5}" type="CELLRANGE">
                      <a:rPr lang="en-US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F3B53772-2CBC-4900-9E68-98A28E302A25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E886-4156-B5D9-A59860F45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'Ark1'!$C$2:$C$15</c:f>
              <c:numCache>
                <c:formatCode>General</c:formatCode>
                <c:ptCount val="14"/>
                <c:pt idx="0">
                  <c:v>58.2</c:v>
                </c:pt>
                <c:pt idx="1">
                  <c:v>55.4</c:v>
                </c:pt>
                <c:pt idx="2">
                  <c:v>54.8</c:v>
                </c:pt>
                <c:pt idx="3" formatCode="0.0">
                  <c:v>44.4</c:v>
                </c:pt>
                <c:pt idx="5">
                  <c:v>52.7</c:v>
                </c:pt>
                <c:pt idx="6">
                  <c:v>57.1</c:v>
                </c:pt>
                <c:pt idx="7">
                  <c:v>55.4</c:v>
                </c:pt>
                <c:pt idx="8">
                  <c:v>54.1</c:v>
                </c:pt>
                <c:pt idx="9" formatCode="0.0">
                  <c:v>49.1</c:v>
                </c:pt>
                <c:pt idx="10">
                  <c:v>44.1</c:v>
                </c:pt>
                <c:pt idx="11">
                  <c:v>42.2</c:v>
                </c:pt>
                <c:pt idx="12" formatCode="0.0">
                  <c:v>42</c:v>
                </c:pt>
                <c:pt idx="13">
                  <c:v>47.4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'Ark1'!$C$2:$C$30</c15:f>
                <c15:dlblRangeCache>
                  <c:ptCount val="29"/>
                  <c:pt idx="0">
                    <c:v>58,2</c:v>
                  </c:pt>
                  <c:pt idx="1">
                    <c:v>55,4</c:v>
                  </c:pt>
                  <c:pt idx="2">
                    <c:v>54,8</c:v>
                  </c:pt>
                  <c:pt idx="3">
                    <c:v>44,4</c:v>
                  </c:pt>
                  <c:pt idx="5">
                    <c:v>52,7</c:v>
                  </c:pt>
                  <c:pt idx="6">
                    <c:v>57,1</c:v>
                  </c:pt>
                  <c:pt idx="7">
                    <c:v>55,4</c:v>
                  </c:pt>
                  <c:pt idx="8">
                    <c:v>54,1</c:v>
                  </c:pt>
                  <c:pt idx="9">
                    <c:v>49,1</c:v>
                  </c:pt>
                  <c:pt idx="10">
                    <c:v>44,1</c:v>
                  </c:pt>
                  <c:pt idx="11">
                    <c:v>42,2</c:v>
                  </c:pt>
                  <c:pt idx="12">
                    <c:v>42,0</c:v>
                  </c:pt>
                  <c:pt idx="13">
                    <c:v>47,4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D6D-4571-B100-AEA8A27B3FE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P4-gruppen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92-4D35-ABFF-DFB138DB2EF2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92-4D35-ABFF-DFB138DB2EF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92-4D35-ABFF-DFB138DB2EF2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86-4156-B5D9-A59860F4514C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92-4D35-ABFF-DFB138DB2EF2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86-4156-B5D9-A59860F45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'Ark1'!$D$2:$D$15</c:f>
              <c:numCache>
                <c:formatCode>General</c:formatCode>
                <c:ptCount val="14"/>
                <c:pt idx="0">
                  <c:v>18.399999999999999</c:v>
                </c:pt>
                <c:pt idx="1">
                  <c:v>16.5</c:v>
                </c:pt>
                <c:pt idx="2">
                  <c:v>14.9</c:v>
                </c:pt>
                <c:pt idx="3" formatCode="0.0">
                  <c:v>15.6</c:v>
                </c:pt>
                <c:pt idx="5">
                  <c:v>14.5</c:v>
                </c:pt>
                <c:pt idx="6">
                  <c:v>16.100000000000001</c:v>
                </c:pt>
                <c:pt idx="7">
                  <c:v>14.9</c:v>
                </c:pt>
                <c:pt idx="8">
                  <c:v>14.1</c:v>
                </c:pt>
                <c:pt idx="9" formatCode="0.0">
                  <c:v>15.6</c:v>
                </c:pt>
                <c:pt idx="10">
                  <c:v>14.8</c:v>
                </c:pt>
                <c:pt idx="11">
                  <c:v>16.5</c:v>
                </c:pt>
                <c:pt idx="12">
                  <c:v>15.7</c:v>
                </c:pt>
                <c:pt idx="13">
                  <c:v>17.399999999999999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E92-4D35-ABFF-DFB138DB2EF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Bauer Media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92-4D35-ABFF-DFB138DB2EF2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92-4D35-ABFF-DFB138DB2EF2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92-4D35-ABFF-DFB138DB2EF2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92-4D35-ABFF-DFB138DB2EF2}"/>
                </c:ext>
              </c:extLst>
            </c:dLbl>
            <c:dLbl>
              <c:idx val="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86-4156-B5D9-A59860F4514C}"/>
                </c:ext>
              </c:extLst>
            </c:dLbl>
            <c:dLbl>
              <c:idx val="1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92-4D35-ABFF-DFB138DB2EF2}"/>
                </c:ext>
              </c:extLst>
            </c:dLbl>
            <c:dLbl>
              <c:idx val="1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86-4156-B5D9-A59860F45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highlight>
                      <a:srgbClr val="D5E8E9"/>
                    </a:highlight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'Ark1'!$E$2:$E$15</c:f>
              <c:numCache>
                <c:formatCode>General</c:formatCode>
                <c:ptCount val="14"/>
                <c:pt idx="0">
                  <c:v>16.3</c:v>
                </c:pt>
                <c:pt idx="1">
                  <c:v>13.1</c:v>
                </c:pt>
                <c:pt idx="2" formatCode="0.0">
                  <c:v>11.3</c:v>
                </c:pt>
                <c:pt idx="3" formatCode="0.0">
                  <c:v>11.6</c:v>
                </c:pt>
                <c:pt idx="5">
                  <c:v>12.6</c:v>
                </c:pt>
                <c:pt idx="6" formatCode="0.0">
                  <c:v>12</c:v>
                </c:pt>
                <c:pt idx="7" formatCode="0.0">
                  <c:v>9.5</c:v>
                </c:pt>
                <c:pt idx="8" formatCode="0.0">
                  <c:v>10.9</c:v>
                </c:pt>
                <c:pt idx="9" formatCode="0.0">
                  <c:v>11</c:v>
                </c:pt>
                <c:pt idx="10">
                  <c:v>12.7</c:v>
                </c:pt>
                <c:pt idx="11">
                  <c:v>11.6</c:v>
                </c:pt>
                <c:pt idx="12" formatCode="0.0">
                  <c:v>11</c:v>
                </c:pt>
                <c:pt idx="13" formatCode="0.0">
                  <c:v>13.3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E92-4D35-ABFF-DFB138DB2EF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Lokalradio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FFC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DEE0-4984-8A30-7E13CD6E09A5}"/>
              </c:ext>
            </c:extLst>
          </c:dPt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BC-4888-9387-F8B24D39D425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BC-4888-9387-F8B24D39D425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BC-4888-9387-F8B24D39D425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BC-4888-9387-F8B24D39D425}"/>
                </c:ext>
              </c:extLst>
            </c:dLbl>
            <c:dLbl>
              <c:idx val="9"/>
              <c:layout>
                <c:manualLayout>
                  <c:x val="-2.4323671497584541E-2"/>
                  <c:y val="5.6344508286876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86-4156-B5D9-A59860F4514C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BC-4888-9387-F8B24D39D425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86-4156-B5D9-A59860F45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'Ark1'!$F$2:$F$15</c:f>
              <c:numCache>
                <c:formatCode>General</c:formatCode>
                <c:ptCount val="14"/>
                <c:pt idx="0">
                  <c:v>8.4</c:v>
                </c:pt>
                <c:pt idx="1">
                  <c:v>5.5</c:v>
                </c:pt>
                <c:pt idx="2">
                  <c:v>7.6</c:v>
                </c:pt>
                <c:pt idx="3" formatCode="0.0">
                  <c:v>10</c:v>
                </c:pt>
                <c:pt idx="5">
                  <c:v>8.1999999999999993</c:v>
                </c:pt>
                <c:pt idx="6">
                  <c:v>8.9</c:v>
                </c:pt>
                <c:pt idx="7">
                  <c:v>6.2</c:v>
                </c:pt>
                <c:pt idx="8">
                  <c:v>7.3</c:v>
                </c:pt>
                <c:pt idx="9">
                  <c:v>11.7</c:v>
                </c:pt>
                <c:pt idx="10">
                  <c:v>11.7</c:v>
                </c:pt>
                <c:pt idx="11">
                  <c:v>7.9</c:v>
                </c:pt>
                <c:pt idx="12">
                  <c:v>8.6</c:v>
                </c:pt>
                <c:pt idx="13">
                  <c:v>8.1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3E92-4D35-ABFF-DFB138DB2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9230384"/>
        <c:axId val="669221200"/>
      </c:lineChart>
      <c:catAx>
        <c:axId val="66923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21200"/>
        <c:crosses val="autoZero"/>
        <c:auto val="1"/>
        <c:lblAlgn val="ctr"/>
        <c:lblOffset val="100"/>
        <c:noMultiLvlLbl val="0"/>
      </c:catAx>
      <c:valAx>
        <c:axId val="669221200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3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21813305945453"/>
          <c:y val="0.92276122884501277"/>
          <c:w val="0.53809568640876415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utvalgte kvartaler 2016-2018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Q4 2016</c:v>
                </c:pt>
              </c:strCache>
            </c:strRef>
          </c:tx>
          <c:spPr>
            <a:solidFill>
              <a:srgbClr val="00646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63.1</c:v>
                </c:pt>
                <c:pt idx="1">
                  <c:v>43.5</c:v>
                </c:pt>
                <c:pt idx="2">
                  <c:v>25.4</c:v>
                </c:pt>
                <c:pt idx="3">
                  <c:v>10.9</c:v>
                </c:pt>
                <c:pt idx="4">
                  <c:v>14.9</c:v>
                </c:pt>
                <c:pt idx="5">
                  <c:v>51.7</c:v>
                </c:pt>
                <c:pt idx="6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8-46E0-A0D9-967AE771A6D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Q4 2017</c:v>
                </c:pt>
              </c:strCache>
            </c:strRef>
          </c:tx>
          <c:spPr>
            <a:solidFill>
              <a:srgbClr val="8EBEC7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6365D2E-D7EB-4473-BD72-CC37F741DD34}" type="VALUE">
                      <a:rPr lang="en-US" smtClean="0"/>
                      <a:pPr>
                        <a:defRPr sz="1197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[VERDI]</a:t>
                    </a:fld>
                    <a:r>
                      <a:rPr lang="en-US" dirty="0"/>
                      <a:t>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B0F-4B3B-A22C-9AD6080D6F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'Ark1'!$C$2:$C$8</c:f>
              <c:numCache>
                <c:formatCode>General</c:formatCode>
                <c:ptCount val="7"/>
                <c:pt idx="0" formatCode="0.0">
                  <c:v>58</c:v>
                </c:pt>
                <c:pt idx="1">
                  <c:v>33.299999999999997</c:v>
                </c:pt>
                <c:pt idx="2">
                  <c:v>25.6</c:v>
                </c:pt>
                <c:pt idx="3">
                  <c:v>12.8</c:v>
                </c:pt>
                <c:pt idx="4">
                  <c:v>8.9</c:v>
                </c:pt>
                <c:pt idx="5">
                  <c:v>42.8</c:v>
                </c:pt>
                <c:pt idx="6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8-46E0-A0D9-967AE771A6D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rgbClr val="D5E8E9"/>
            </a:solidFill>
            <a:ln>
              <a:solidFill>
                <a:srgbClr val="8EBEC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'Ark1'!$D$2:$D$8</c:f>
              <c:numCache>
                <c:formatCode>General</c:formatCode>
                <c:ptCount val="7"/>
                <c:pt idx="0">
                  <c:v>55.6</c:v>
                </c:pt>
                <c:pt idx="1">
                  <c:v>32.6</c:v>
                </c:pt>
                <c:pt idx="2">
                  <c:v>18.399999999999999</c:v>
                </c:pt>
                <c:pt idx="3">
                  <c:v>9.6999999999999993</c:v>
                </c:pt>
                <c:pt idx="4">
                  <c:v>12.2</c:v>
                </c:pt>
                <c:pt idx="5">
                  <c:v>37.200000000000003</c:v>
                </c:pt>
                <c:pt idx="6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2-4EA5-830C-359DA8630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8061400"/>
        <c:axId val="388065336"/>
      </c:barChart>
      <c:catAx>
        <c:axId val="3880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5336"/>
        <c:crosses val="autoZero"/>
        <c:auto val="1"/>
        <c:lblAlgn val="ctr"/>
        <c:lblOffset val="100"/>
        <c:noMultiLvlLbl val="0"/>
      </c:catAx>
      <c:valAx>
        <c:axId val="38806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år ‘14-’17 – kvartal ‘16-’18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3.3494522423827458E-2"/>
          <c:y val="0.15770896216290253"/>
          <c:w val="0.95080499448438516"/>
          <c:h val="0.71045388797652587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Radio Total</c:v>
                </c:pt>
              </c:strCache>
            </c:strRef>
          </c:tx>
          <c:spPr>
            <a:ln w="28575" cap="rnd">
              <a:solidFill>
                <a:srgbClr val="00646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6B372A7-ACE3-4308-85BD-DA97B3FB479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32-4248-982D-1065C483B40B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8DD79A-0B10-44F5-B093-A7E452EA712A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6C94800-EDE7-40DA-8945-12BA98AC17BC}" type="CELLRANGE">
                      <a:rPr lang="en-US" dirty="0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DC-4355-9357-D73FA257FC3B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DC-4355-9357-D73FA257FC3B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13B3D3C5-58AD-4982-9442-63D2264F438F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670-45FF-9D2F-01D11D6DDC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'Ark1'!$B$2:$B$15</c:f>
              <c:numCache>
                <c:formatCode>0.0</c:formatCode>
                <c:ptCount val="14"/>
                <c:pt idx="0">
                  <c:v>67.5</c:v>
                </c:pt>
                <c:pt idx="1">
                  <c:v>65</c:v>
                </c:pt>
                <c:pt idx="2">
                  <c:v>62.9</c:v>
                </c:pt>
                <c:pt idx="3">
                  <c:v>66.7</c:v>
                </c:pt>
                <c:pt idx="5">
                  <c:v>64.8</c:v>
                </c:pt>
                <c:pt idx="6">
                  <c:v>63.3</c:v>
                </c:pt>
                <c:pt idx="7">
                  <c:v>58.3</c:v>
                </c:pt>
                <c:pt idx="8">
                  <c:v>65.2</c:v>
                </c:pt>
                <c:pt idx="9">
                  <c:v>69.400000000000006</c:v>
                </c:pt>
                <c:pt idx="10">
                  <c:v>64.5</c:v>
                </c:pt>
                <c:pt idx="11">
                  <c:v>65.8</c:v>
                </c:pt>
                <c:pt idx="12">
                  <c:v>67.400000000000006</c:v>
                </c:pt>
                <c:pt idx="13">
                  <c:v>58.5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'Ark1'!$B$2:$B$30</c15:f>
                <c15:dlblRangeCache>
                  <c:ptCount val="29"/>
                  <c:pt idx="0">
                    <c:v>67,5</c:v>
                  </c:pt>
                  <c:pt idx="1">
                    <c:v>65,0</c:v>
                  </c:pt>
                  <c:pt idx="2">
                    <c:v>62,9</c:v>
                  </c:pt>
                  <c:pt idx="3">
                    <c:v>66,7</c:v>
                  </c:pt>
                  <c:pt idx="5">
                    <c:v>64,8</c:v>
                  </c:pt>
                  <c:pt idx="6">
                    <c:v>63,3</c:v>
                  </c:pt>
                  <c:pt idx="7">
                    <c:v>58,3</c:v>
                  </c:pt>
                  <c:pt idx="8">
                    <c:v>65,2</c:v>
                  </c:pt>
                  <c:pt idx="9">
                    <c:v>69,4</c:v>
                  </c:pt>
                  <c:pt idx="10">
                    <c:v>64,5</c:v>
                  </c:pt>
                  <c:pt idx="11">
                    <c:v>65,8</c:v>
                  </c:pt>
                  <c:pt idx="12">
                    <c:v>67,4</c:v>
                  </c:pt>
                  <c:pt idx="13">
                    <c:v>58,5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D6D-4571-B100-AEA8A27B3FE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NRK</c:v>
                </c:pt>
              </c:strCache>
            </c:strRef>
          </c:tx>
          <c:spPr>
            <a:ln w="28575" cap="rnd">
              <a:solidFill>
                <a:srgbClr val="8EBEC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D0416EF-E31E-46D4-9E53-3C328CC099EC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32-4248-982D-1065C483B40B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D84E9C2-CFA5-4630-86B1-4C58C10DFD5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0CA2A24-EE9B-45AC-8688-C9048DBF3311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DC-4355-9357-D73FA257FC3B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DC-4355-9357-D73FA257FC3B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A302655A-5989-41B9-9EB2-D1FDF9F4A481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670-45FF-9D2F-01D11D6DDC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'Ark1'!$C$2:$C$15</c:f>
              <c:numCache>
                <c:formatCode>0.0</c:formatCode>
                <c:ptCount val="14"/>
                <c:pt idx="0">
                  <c:v>58.8</c:v>
                </c:pt>
                <c:pt idx="1">
                  <c:v>55.6</c:v>
                </c:pt>
                <c:pt idx="2">
                  <c:v>53.4</c:v>
                </c:pt>
                <c:pt idx="3">
                  <c:v>53.5</c:v>
                </c:pt>
                <c:pt idx="5">
                  <c:v>56.6</c:v>
                </c:pt>
                <c:pt idx="6">
                  <c:v>51</c:v>
                </c:pt>
                <c:pt idx="7">
                  <c:v>50.8</c:v>
                </c:pt>
                <c:pt idx="8">
                  <c:v>54.8</c:v>
                </c:pt>
                <c:pt idx="9">
                  <c:v>56.5</c:v>
                </c:pt>
                <c:pt idx="10">
                  <c:v>52.3</c:v>
                </c:pt>
                <c:pt idx="11">
                  <c:v>52.2</c:v>
                </c:pt>
                <c:pt idx="12">
                  <c:v>53.3</c:v>
                </c:pt>
                <c:pt idx="13">
                  <c:v>43.4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'Ark1'!$C$2:$C$30</c15:f>
                <c15:dlblRangeCache>
                  <c:ptCount val="29"/>
                  <c:pt idx="0">
                    <c:v>58,8</c:v>
                  </c:pt>
                  <c:pt idx="1">
                    <c:v>55,6</c:v>
                  </c:pt>
                  <c:pt idx="2">
                    <c:v>53,4</c:v>
                  </c:pt>
                  <c:pt idx="3">
                    <c:v>53,5</c:v>
                  </c:pt>
                  <c:pt idx="5">
                    <c:v>56,6</c:v>
                  </c:pt>
                  <c:pt idx="6">
                    <c:v>51,0</c:v>
                  </c:pt>
                  <c:pt idx="7">
                    <c:v>50,8</c:v>
                  </c:pt>
                  <c:pt idx="8">
                    <c:v>54,8</c:v>
                  </c:pt>
                  <c:pt idx="9">
                    <c:v>56,5</c:v>
                  </c:pt>
                  <c:pt idx="10">
                    <c:v>52,3</c:v>
                  </c:pt>
                  <c:pt idx="11">
                    <c:v>52,2</c:v>
                  </c:pt>
                  <c:pt idx="12">
                    <c:v>53,3</c:v>
                  </c:pt>
                  <c:pt idx="13">
                    <c:v>43,4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D6D-4571-B100-AEA8A27B3FE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P4-gruppen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92-4D35-ABFF-DFB138DB2EF2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92-4D35-ABFF-DFB138DB2EF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92-4D35-ABFF-DFB138DB2EF2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70-45FF-9D2F-01D11D6DDC01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92-4D35-ABFF-DFB138DB2EF2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70-45FF-9D2F-01D11D6DDC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'Ark1'!$D$2:$D$15</c:f>
              <c:numCache>
                <c:formatCode>0.0</c:formatCode>
                <c:ptCount val="14"/>
                <c:pt idx="0">
                  <c:v>18.8</c:v>
                </c:pt>
                <c:pt idx="1">
                  <c:v>15.8</c:v>
                </c:pt>
                <c:pt idx="2">
                  <c:v>13</c:v>
                </c:pt>
                <c:pt idx="3">
                  <c:v>17.3</c:v>
                </c:pt>
                <c:pt idx="5">
                  <c:v>13.5</c:v>
                </c:pt>
                <c:pt idx="6">
                  <c:v>13.9</c:v>
                </c:pt>
                <c:pt idx="7">
                  <c:v>10.7</c:v>
                </c:pt>
                <c:pt idx="8">
                  <c:v>13.7</c:v>
                </c:pt>
                <c:pt idx="9">
                  <c:v>18.7</c:v>
                </c:pt>
                <c:pt idx="10">
                  <c:v>14.8</c:v>
                </c:pt>
                <c:pt idx="11">
                  <c:v>21</c:v>
                </c:pt>
                <c:pt idx="12">
                  <c:v>15.2</c:v>
                </c:pt>
                <c:pt idx="13">
                  <c:v>15.5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E92-4D35-ABFF-DFB138DB2EF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Bauer Media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92-4D35-ABFF-DFB138DB2EF2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92-4D35-ABFF-DFB138DB2EF2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92-4D35-ABFF-DFB138DB2EF2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92-4D35-ABFF-DFB138DB2EF2}"/>
                </c:ext>
              </c:extLst>
            </c:dLbl>
            <c:dLbl>
              <c:idx val="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70-45FF-9D2F-01D11D6DDC01}"/>
                </c:ext>
              </c:extLst>
            </c:dLbl>
            <c:dLbl>
              <c:idx val="1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92-4D35-ABFF-DFB138DB2EF2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70-45FF-9D2F-01D11D6DDC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highlight>
                      <a:srgbClr val="D5E8E9"/>
                    </a:highlight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'Ark1'!$E$2:$E$15</c:f>
              <c:numCache>
                <c:formatCode>General</c:formatCode>
                <c:ptCount val="14"/>
                <c:pt idx="0">
                  <c:v>13.8</c:v>
                </c:pt>
                <c:pt idx="1">
                  <c:v>12.7</c:v>
                </c:pt>
                <c:pt idx="2" formatCode="0.0">
                  <c:v>11.1</c:v>
                </c:pt>
                <c:pt idx="3" formatCode="0.0">
                  <c:v>12.1</c:v>
                </c:pt>
                <c:pt idx="5">
                  <c:v>10.199999999999999</c:v>
                </c:pt>
                <c:pt idx="6" formatCode="0.0">
                  <c:v>12.9</c:v>
                </c:pt>
                <c:pt idx="7" formatCode="0.0">
                  <c:v>10.7</c:v>
                </c:pt>
                <c:pt idx="8" formatCode="0.0">
                  <c:v>10.5</c:v>
                </c:pt>
                <c:pt idx="9" formatCode="0.0">
                  <c:v>10.7</c:v>
                </c:pt>
                <c:pt idx="10" formatCode="0.0">
                  <c:v>11</c:v>
                </c:pt>
                <c:pt idx="11" formatCode="0.0">
                  <c:v>15</c:v>
                </c:pt>
                <c:pt idx="12" formatCode="0.0">
                  <c:v>11.9</c:v>
                </c:pt>
                <c:pt idx="13" formatCode="0.0">
                  <c:v>10.1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E92-4D35-ABFF-DFB138DB2EF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Lokalradio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FFC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DEE0-4984-8A30-7E13CD6E09A5}"/>
              </c:ext>
            </c:extLst>
          </c:dPt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BC-4888-9387-F8B24D39D425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BC-4888-9387-F8B24D39D425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BC-4888-9387-F8B24D39D425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BC-4888-9387-F8B24D39D425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70-45FF-9D2F-01D11D6DDC01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BC-4888-9387-F8B24D39D425}"/>
                </c:ext>
              </c:extLst>
            </c:dLbl>
            <c:dLbl>
              <c:idx val="13"/>
              <c:spPr>
                <a:solidFill>
                  <a:srgbClr val="D5E8E9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70-45FF-9D2F-01D11D6DDC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'Ark1'!$F$2:$F$15</c:f>
              <c:numCache>
                <c:formatCode>General</c:formatCode>
                <c:ptCount val="14"/>
                <c:pt idx="0">
                  <c:v>10.1</c:v>
                </c:pt>
                <c:pt idx="1">
                  <c:v>9.4</c:v>
                </c:pt>
                <c:pt idx="2">
                  <c:v>9.3000000000000007</c:v>
                </c:pt>
                <c:pt idx="3" formatCode="0.0">
                  <c:v>7</c:v>
                </c:pt>
                <c:pt idx="5">
                  <c:v>8.6</c:v>
                </c:pt>
                <c:pt idx="6">
                  <c:v>12.7</c:v>
                </c:pt>
                <c:pt idx="7">
                  <c:v>7.9</c:v>
                </c:pt>
                <c:pt idx="8">
                  <c:v>8.1</c:v>
                </c:pt>
                <c:pt idx="9" formatCode="0.0">
                  <c:v>6.2</c:v>
                </c:pt>
                <c:pt idx="10">
                  <c:v>6.9</c:v>
                </c:pt>
                <c:pt idx="11">
                  <c:v>7.5</c:v>
                </c:pt>
                <c:pt idx="12">
                  <c:v>7.4</c:v>
                </c:pt>
                <c:pt idx="13">
                  <c:v>11.7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3E92-4D35-ABFF-DFB138DB2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9230384"/>
        <c:axId val="669221200"/>
      </c:lineChart>
      <c:catAx>
        <c:axId val="66923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21200"/>
        <c:crosses val="autoZero"/>
        <c:auto val="1"/>
        <c:lblAlgn val="ctr"/>
        <c:lblOffset val="100"/>
        <c:noMultiLvlLbl val="0"/>
      </c:catAx>
      <c:valAx>
        <c:axId val="669221200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3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21813305945453"/>
          <c:y val="0.92276122884501277"/>
          <c:w val="0.53809568640876415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utvalgte kvartaler 2016-2018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Q4 2016</c:v>
                </c:pt>
              </c:strCache>
            </c:strRef>
          </c:tx>
          <c:spPr>
            <a:solidFill>
              <a:srgbClr val="00646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65.2</c:v>
                </c:pt>
                <c:pt idx="1">
                  <c:v>54.8</c:v>
                </c:pt>
                <c:pt idx="2" formatCode="0.0">
                  <c:v>13.7</c:v>
                </c:pt>
                <c:pt idx="3" formatCode="0.0">
                  <c:v>10.5</c:v>
                </c:pt>
                <c:pt idx="4" formatCode="0.0">
                  <c:v>8.1</c:v>
                </c:pt>
                <c:pt idx="5">
                  <c:v>56.4</c:v>
                </c:pt>
                <c:pt idx="6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8-46E0-A0D9-967AE771A6D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Q4 2017</c:v>
                </c:pt>
              </c:strCache>
            </c:strRef>
          </c:tx>
          <c:spPr>
            <a:solidFill>
              <a:srgbClr val="8EBEC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077294685990338E-3"/>
                  <c:y val="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0C-48B3-9305-99D9DE675E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'Ark1'!$C$2:$C$8</c:f>
              <c:numCache>
                <c:formatCode>General</c:formatCode>
                <c:ptCount val="7"/>
                <c:pt idx="0">
                  <c:v>67.400000000000006</c:v>
                </c:pt>
                <c:pt idx="1">
                  <c:v>53.3</c:v>
                </c:pt>
                <c:pt idx="2" formatCode="0.0">
                  <c:v>15.2</c:v>
                </c:pt>
                <c:pt idx="3" formatCode="0.0">
                  <c:v>11.9</c:v>
                </c:pt>
                <c:pt idx="4" formatCode="0.0">
                  <c:v>7.4</c:v>
                </c:pt>
                <c:pt idx="5" formatCode="0.0">
                  <c:v>53</c:v>
                </c:pt>
                <c:pt idx="6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8-46E0-A0D9-967AE771A6D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'Ark1'!$D$2:$D$8</c:f>
              <c:numCache>
                <c:formatCode>General</c:formatCode>
                <c:ptCount val="7"/>
                <c:pt idx="0">
                  <c:v>58.5</c:v>
                </c:pt>
                <c:pt idx="1">
                  <c:v>43.4</c:v>
                </c:pt>
                <c:pt idx="2" formatCode="0.0">
                  <c:v>15.5</c:v>
                </c:pt>
                <c:pt idx="3" formatCode="0.0">
                  <c:v>10.1</c:v>
                </c:pt>
                <c:pt idx="4" formatCode="0.0">
                  <c:v>11.7</c:v>
                </c:pt>
                <c:pt idx="5" formatCode="0.0">
                  <c:v>41.8</c:v>
                </c:pt>
                <c:pt idx="6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45-4B49-9787-6425F5D55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8061400"/>
        <c:axId val="388065336"/>
      </c:barChart>
      <c:catAx>
        <c:axId val="3880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5336"/>
        <c:crosses val="autoZero"/>
        <c:auto val="1"/>
        <c:lblAlgn val="ctr"/>
        <c:lblOffset val="100"/>
        <c:noMultiLvlLbl val="0"/>
      </c:catAx>
      <c:valAx>
        <c:axId val="38806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Q1 2018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rgbClr val="00646B"/>
            </a:solidFill>
            <a:ln>
              <a:solidFill>
                <a:srgbClr val="00646B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8EBEC7"/>
              </a:solidFill>
              <a:ln>
                <a:solidFill>
                  <a:srgbClr val="00646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E44C-41D7-A826-F488AC657ABA}"/>
              </c:ext>
            </c:extLst>
          </c:dPt>
          <c:dPt>
            <c:idx val="2"/>
            <c:invertIfNegative val="0"/>
            <c:bubble3D val="0"/>
            <c:spPr>
              <a:solidFill>
                <a:srgbClr val="8EBEC7"/>
              </a:solidFill>
              <a:ln>
                <a:solidFill>
                  <a:srgbClr val="00646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4C-41D7-A826-F488AC657ABA}"/>
              </c:ext>
            </c:extLst>
          </c:dPt>
          <c:dPt>
            <c:idx val="3"/>
            <c:invertIfNegative val="0"/>
            <c:bubble3D val="0"/>
            <c:spPr>
              <a:solidFill>
                <a:srgbClr val="8EBEC7"/>
              </a:solidFill>
              <a:ln>
                <a:solidFill>
                  <a:srgbClr val="00646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44C-41D7-A826-F488AC657ABA}"/>
              </c:ext>
            </c:extLst>
          </c:dPt>
          <c:dPt>
            <c:idx val="4"/>
            <c:invertIfNegative val="0"/>
            <c:bubble3D val="0"/>
            <c:spPr>
              <a:solidFill>
                <a:srgbClr val="8EBEC7"/>
              </a:solidFill>
              <a:ln>
                <a:solidFill>
                  <a:srgbClr val="00646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4C-41D7-A826-F488AC657ABA}"/>
              </c:ext>
            </c:extLst>
          </c:dPt>
          <c:dPt>
            <c:idx val="6"/>
            <c:invertIfNegative val="0"/>
            <c:bubble3D val="0"/>
            <c:spPr>
              <a:solidFill>
                <a:srgbClr val="D5E8E9"/>
              </a:solidFill>
              <a:ln>
                <a:solidFill>
                  <a:srgbClr val="00646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E44C-41D7-A826-F488AC657ABA}"/>
              </c:ext>
            </c:extLst>
          </c:dPt>
          <c:dPt>
            <c:idx val="7"/>
            <c:invertIfNegative val="0"/>
            <c:bubble3D val="0"/>
            <c:spPr>
              <a:solidFill>
                <a:srgbClr val="D5E8E9"/>
              </a:solidFill>
              <a:ln>
                <a:solidFill>
                  <a:srgbClr val="00646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4C-41D7-A826-F488AC657A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'Ark1'!$A$2:$A$9</c:f>
              <c:strCache>
                <c:ptCount val="8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6">
                  <c:v>De fem tradisjonelle</c:v>
                </c:pt>
                <c:pt idx="7">
                  <c:v>Nisjekanaler</c:v>
                </c:pt>
              </c:strCache>
            </c:strRef>
          </c:cat>
          <c:val>
            <c:numRef>
              <c:f>'Ark1'!$B$2:$B$9</c:f>
              <c:numCache>
                <c:formatCode>General</c:formatCode>
                <c:ptCount val="8"/>
                <c:pt idx="0">
                  <c:v>59.2</c:v>
                </c:pt>
                <c:pt idx="1">
                  <c:v>37.1</c:v>
                </c:pt>
                <c:pt idx="2">
                  <c:v>18.5</c:v>
                </c:pt>
                <c:pt idx="3">
                  <c:v>11.8</c:v>
                </c:pt>
                <c:pt idx="4">
                  <c:v>14.3</c:v>
                </c:pt>
                <c:pt idx="6">
                  <c:v>40.299999999999997</c:v>
                </c:pt>
                <c:pt idx="7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8-46E0-A0D9-967AE771A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8061400"/>
        <c:axId val="388065336"/>
      </c:barChart>
      <c:catAx>
        <c:axId val="3880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5336"/>
        <c:crosses val="autoZero"/>
        <c:auto val="1"/>
        <c:lblAlgn val="ctr"/>
        <c:lblOffset val="100"/>
        <c:noMultiLvlLbl val="0"/>
      </c:catAx>
      <c:valAx>
        <c:axId val="38806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utvalgte kvartaler 2016-2018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Q4 2016</c:v>
                </c:pt>
              </c:strCache>
            </c:strRef>
          </c:tx>
          <c:spPr>
            <a:solidFill>
              <a:srgbClr val="00646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64.7</c:v>
                </c:pt>
                <c:pt idx="1">
                  <c:v>54.1</c:v>
                </c:pt>
                <c:pt idx="2">
                  <c:v>14.1</c:v>
                </c:pt>
                <c:pt idx="3">
                  <c:v>10.9</c:v>
                </c:pt>
                <c:pt idx="4">
                  <c:v>7.3</c:v>
                </c:pt>
                <c:pt idx="5">
                  <c:v>55.5</c:v>
                </c:pt>
                <c:pt idx="6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8-46E0-A0D9-967AE771A6D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Q4 2017</c:v>
                </c:pt>
              </c:strCache>
            </c:strRef>
          </c:tx>
          <c:spPr>
            <a:solidFill>
              <a:srgbClr val="8EBE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'Ark1'!$C$2:$C$8</c:f>
              <c:numCache>
                <c:formatCode>0.0</c:formatCode>
                <c:ptCount val="7"/>
                <c:pt idx="0">
                  <c:v>60.1</c:v>
                </c:pt>
                <c:pt idx="1">
                  <c:v>42</c:v>
                </c:pt>
                <c:pt idx="2">
                  <c:v>15.7</c:v>
                </c:pt>
                <c:pt idx="3">
                  <c:v>11</c:v>
                </c:pt>
                <c:pt idx="4">
                  <c:v>8.6</c:v>
                </c:pt>
                <c:pt idx="5">
                  <c:v>41.2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8-46E0-A0D9-967AE771A6D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rgbClr val="D5E8E9"/>
            </a:solidFill>
            <a:ln>
              <a:solidFill>
                <a:srgbClr val="8EBEC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'Ark1'!$D$2:$D$8</c:f>
              <c:numCache>
                <c:formatCode>0.0</c:formatCode>
                <c:ptCount val="7"/>
                <c:pt idx="0">
                  <c:v>61</c:v>
                </c:pt>
                <c:pt idx="1">
                  <c:v>47.4</c:v>
                </c:pt>
                <c:pt idx="2">
                  <c:v>17.399999999999999</c:v>
                </c:pt>
                <c:pt idx="3">
                  <c:v>13.3</c:v>
                </c:pt>
                <c:pt idx="4">
                  <c:v>8.1</c:v>
                </c:pt>
                <c:pt idx="5">
                  <c:v>47.2</c:v>
                </c:pt>
                <c:pt idx="6">
                  <c:v>34.299999999999997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F8-4430-9C6F-960090E33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8061400"/>
        <c:axId val="388065336"/>
      </c:barChart>
      <c:catAx>
        <c:axId val="3880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5336"/>
        <c:crosses val="autoZero"/>
        <c:auto val="1"/>
        <c:lblAlgn val="ctr"/>
        <c:lblOffset val="100"/>
        <c:noMultiLvlLbl val="0"/>
      </c:catAx>
      <c:valAx>
        <c:axId val="38806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år ‘14-’17 – kvartal ‘16-’18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3.7117710829624555E-2"/>
          <c:y val="0.1285225372057974"/>
          <c:w val="0.95080499448438516"/>
          <c:h val="0.71045388797652587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Radio Total</c:v>
                </c:pt>
              </c:strCache>
            </c:strRef>
          </c:tx>
          <c:spPr>
            <a:ln w="28575" cap="rnd">
              <a:solidFill>
                <a:srgbClr val="00646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6B372A7-ACE3-4308-85BD-DA97B3FB479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8DD79A-0B10-44F5-B093-A7E452EA712A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1E8FA4D-3EBA-4437-8CBB-84711E00DCD3}" type="CELLRANGE">
                      <a:rPr lang="en-US" dirty="0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0452DC77-2AAD-4F01-9A02-456234315ED4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5603-413B-B856-C3BB50217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'Ark1'!$B$2:$B$15</c:f>
              <c:numCache>
                <c:formatCode>General</c:formatCode>
                <c:ptCount val="14"/>
                <c:pt idx="0">
                  <c:v>66.3</c:v>
                </c:pt>
                <c:pt idx="1">
                  <c:v>64.900000000000006</c:v>
                </c:pt>
                <c:pt idx="2">
                  <c:v>63.8</c:v>
                </c:pt>
                <c:pt idx="3">
                  <c:v>60.1</c:v>
                </c:pt>
                <c:pt idx="5">
                  <c:v>63.4</c:v>
                </c:pt>
                <c:pt idx="6">
                  <c:v>63.4</c:v>
                </c:pt>
                <c:pt idx="7">
                  <c:v>63.2</c:v>
                </c:pt>
                <c:pt idx="8">
                  <c:v>65.3</c:v>
                </c:pt>
                <c:pt idx="9">
                  <c:v>65.3</c:v>
                </c:pt>
                <c:pt idx="10">
                  <c:v>60.6</c:v>
                </c:pt>
                <c:pt idx="11">
                  <c:v>57.5</c:v>
                </c:pt>
                <c:pt idx="12">
                  <c:v>57.1</c:v>
                </c:pt>
                <c:pt idx="13" formatCode="0.0">
                  <c:v>61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'Ark1'!$B$2:$B$30</c15:f>
                <c15:dlblRangeCache>
                  <c:ptCount val="29"/>
                  <c:pt idx="0">
                    <c:v>66,3</c:v>
                  </c:pt>
                  <c:pt idx="1">
                    <c:v>64,9</c:v>
                  </c:pt>
                  <c:pt idx="2">
                    <c:v>63,8</c:v>
                  </c:pt>
                  <c:pt idx="3">
                    <c:v>60,1</c:v>
                  </c:pt>
                  <c:pt idx="5">
                    <c:v>63,4</c:v>
                  </c:pt>
                  <c:pt idx="6">
                    <c:v>63,4</c:v>
                  </c:pt>
                  <c:pt idx="7">
                    <c:v>63,2</c:v>
                  </c:pt>
                  <c:pt idx="8">
                    <c:v>65,3</c:v>
                  </c:pt>
                  <c:pt idx="9">
                    <c:v>65,3</c:v>
                  </c:pt>
                  <c:pt idx="10">
                    <c:v>60,6</c:v>
                  </c:pt>
                  <c:pt idx="11">
                    <c:v>57,5</c:v>
                  </c:pt>
                  <c:pt idx="12">
                    <c:v>57,1</c:v>
                  </c:pt>
                  <c:pt idx="13">
                    <c:v>61,0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D6D-4571-B100-AEA8A27B3FE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NRK</c:v>
                </c:pt>
              </c:strCache>
            </c:strRef>
          </c:tx>
          <c:spPr>
            <a:ln w="28575" cap="rnd">
              <a:solidFill>
                <a:srgbClr val="8EBEC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D0416EF-E31E-46D4-9E53-3C328CC099EC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D84E9C2-CFA5-4630-86B1-4C58C10DFD5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7504540-5766-4432-A872-A5DFA5C0AB23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2FA5EEF4-7649-4D58-9747-BE3EB798718C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5603-413B-B856-C3BB50217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'Ark1'!$C$2:$C$15</c:f>
              <c:numCache>
                <c:formatCode>0.0</c:formatCode>
                <c:ptCount val="14"/>
                <c:pt idx="0">
                  <c:v>53.7</c:v>
                </c:pt>
                <c:pt idx="1">
                  <c:v>51.5</c:v>
                </c:pt>
                <c:pt idx="2">
                  <c:v>51.2</c:v>
                </c:pt>
                <c:pt idx="3">
                  <c:v>40.4</c:v>
                </c:pt>
                <c:pt idx="5">
                  <c:v>50.3</c:v>
                </c:pt>
                <c:pt idx="6">
                  <c:v>51</c:v>
                </c:pt>
                <c:pt idx="7">
                  <c:v>50.5</c:v>
                </c:pt>
                <c:pt idx="8">
                  <c:v>52.9</c:v>
                </c:pt>
                <c:pt idx="9">
                  <c:v>44.8</c:v>
                </c:pt>
                <c:pt idx="10">
                  <c:v>40.4</c:v>
                </c:pt>
                <c:pt idx="11">
                  <c:v>37.6</c:v>
                </c:pt>
                <c:pt idx="12">
                  <c:v>39</c:v>
                </c:pt>
                <c:pt idx="13">
                  <c:v>40.4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'Ark1'!$C$2:$C$30</c15:f>
                <c15:dlblRangeCache>
                  <c:ptCount val="29"/>
                  <c:pt idx="0">
                    <c:v>53,7</c:v>
                  </c:pt>
                  <c:pt idx="1">
                    <c:v>51,5</c:v>
                  </c:pt>
                  <c:pt idx="2">
                    <c:v>51,2</c:v>
                  </c:pt>
                  <c:pt idx="3">
                    <c:v>40,4</c:v>
                  </c:pt>
                  <c:pt idx="5">
                    <c:v>50,3</c:v>
                  </c:pt>
                  <c:pt idx="6">
                    <c:v>51,0</c:v>
                  </c:pt>
                  <c:pt idx="7">
                    <c:v>50,5</c:v>
                  </c:pt>
                  <c:pt idx="8">
                    <c:v>52,9</c:v>
                  </c:pt>
                  <c:pt idx="9">
                    <c:v>44,8</c:v>
                  </c:pt>
                  <c:pt idx="10">
                    <c:v>40,4</c:v>
                  </c:pt>
                  <c:pt idx="11">
                    <c:v>37,6</c:v>
                  </c:pt>
                  <c:pt idx="12">
                    <c:v>39,0</c:v>
                  </c:pt>
                  <c:pt idx="13">
                    <c:v>40,4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D6D-4571-B100-AEA8A27B3FE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P4-gruppen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03-413B-B856-C3BB50217CE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03-413B-B856-C3BB50217CE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92-4D35-ABFF-DFB138DB2EF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03-413B-B856-C3BB50217CE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92-4D35-ABFF-DFB138DB2E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'Ark1'!$D$2:$D$15</c:f>
              <c:numCache>
                <c:formatCode>0.0</c:formatCode>
                <c:ptCount val="14"/>
                <c:pt idx="0">
                  <c:v>17.8</c:v>
                </c:pt>
                <c:pt idx="1">
                  <c:v>17.399999999999999</c:v>
                </c:pt>
                <c:pt idx="2">
                  <c:v>16.100000000000001</c:v>
                </c:pt>
                <c:pt idx="3">
                  <c:v>17.100000000000001</c:v>
                </c:pt>
                <c:pt idx="5">
                  <c:v>17.5</c:v>
                </c:pt>
                <c:pt idx="6">
                  <c:v>14.9</c:v>
                </c:pt>
                <c:pt idx="7">
                  <c:v>17.5</c:v>
                </c:pt>
                <c:pt idx="8">
                  <c:v>14.7</c:v>
                </c:pt>
                <c:pt idx="9">
                  <c:v>20.2</c:v>
                </c:pt>
                <c:pt idx="10">
                  <c:v>17</c:v>
                </c:pt>
                <c:pt idx="11">
                  <c:v>15.3</c:v>
                </c:pt>
                <c:pt idx="12">
                  <c:v>16.100000000000001</c:v>
                </c:pt>
                <c:pt idx="13">
                  <c:v>17.2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E92-4D35-ABFF-DFB138DB2EF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Bauer Media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92-4D35-ABFF-DFB138DB2EF2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92-4D35-ABFF-DFB138DB2EF2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92-4D35-ABFF-DFB138DB2EF2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92-4D35-ABFF-DFB138DB2EF2}"/>
                </c:ext>
              </c:extLst>
            </c:dLbl>
            <c:dLbl>
              <c:idx val="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03-413B-B856-C3BB50217CE4}"/>
                </c:ext>
              </c:extLst>
            </c:dLbl>
            <c:dLbl>
              <c:idx val="12"/>
              <c:layout>
                <c:manualLayout>
                  <c:x val="-2.1908212560386473E-2"/>
                  <c:y val="4.1751295808323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1C58A0A-4547-4B7D-9702-4BCA90FDCC07}" type="VALUE">
                      <a:rPr lang="en-US" b="1">
                        <a:solidFill>
                          <a:srgbClr val="00B050"/>
                        </a:solidFill>
                      </a:rPr>
                      <a:pPr>
                        <a:defRPr/>
                      </a:pPr>
                      <a:t>[VERDI]</a:t>
                    </a:fld>
                    <a:endParaRPr lang="nb-NO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E92-4D35-ABFF-DFB138DB2EF2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03-413B-B856-C3BB50217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highlight>
                      <a:srgbClr val="D5E8E9"/>
                    </a:highlight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'Ark1'!$E$2:$E$15</c:f>
              <c:numCache>
                <c:formatCode>0.0</c:formatCode>
                <c:ptCount val="14"/>
                <c:pt idx="0">
                  <c:v>17.2</c:v>
                </c:pt>
                <c:pt idx="1">
                  <c:v>16.3</c:v>
                </c:pt>
                <c:pt idx="2">
                  <c:v>13.9</c:v>
                </c:pt>
                <c:pt idx="3">
                  <c:v>13.5</c:v>
                </c:pt>
                <c:pt idx="5">
                  <c:v>14.8</c:v>
                </c:pt>
                <c:pt idx="6">
                  <c:v>14.8</c:v>
                </c:pt>
                <c:pt idx="7">
                  <c:v>12.4</c:v>
                </c:pt>
                <c:pt idx="8">
                  <c:v>13.6</c:v>
                </c:pt>
                <c:pt idx="9">
                  <c:v>17.7</c:v>
                </c:pt>
                <c:pt idx="10">
                  <c:v>13.6</c:v>
                </c:pt>
                <c:pt idx="11">
                  <c:v>12.1</c:v>
                </c:pt>
                <c:pt idx="12">
                  <c:v>10.9</c:v>
                </c:pt>
                <c:pt idx="13">
                  <c:v>14.1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E92-4D35-ABFF-DFB138DB2EF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Lokalradio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C2-4D14-BB8C-175F6CA33989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C2-4D14-BB8C-175F6CA33989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C2-4D14-BB8C-175F6CA33989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C2-4D14-BB8C-175F6CA33989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03-413B-B856-C3BB50217CE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C2-4D14-BB8C-175F6CA33989}"/>
                </c:ext>
              </c:extLst>
            </c:dLbl>
            <c:dLbl>
              <c:idx val="12"/>
              <c:layout>
                <c:manualLayout>
                  <c:x val="-2.3115942028985509E-2"/>
                  <c:y val="5.8372849914210293E-3"/>
                </c:manualLayout>
              </c:layout>
              <c:spPr>
                <a:solidFill>
                  <a:srgbClr val="D5E8E9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FA631"/>
                      </a:solidFill>
                      <a:highlight>
                        <a:srgbClr val="D5E8E9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C2-4D14-BB8C-175F6CA33989}"/>
                </c:ext>
              </c:extLst>
            </c:dLbl>
            <c:dLbl>
              <c:idx val="13"/>
              <c:layout>
                <c:manualLayout>
                  <c:x val="-3.7922705314011435E-3"/>
                  <c:y val="1.4593212478552574E-2"/>
                </c:manualLayout>
              </c:layout>
              <c:spPr>
                <a:solidFill>
                  <a:srgbClr val="D5E8E9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FA631"/>
                      </a:solidFill>
                      <a:highlight>
                        <a:srgbClr val="D5E8E9"/>
                      </a:highlight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03-413B-B856-C3BB50217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'Ark1'!$F$2:$F$15</c:f>
              <c:numCache>
                <c:formatCode>0.0</c:formatCode>
                <c:ptCount val="14"/>
                <c:pt idx="0">
                  <c:v>14.6</c:v>
                </c:pt>
                <c:pt idx="1">
                  <c:v>14.5</c:v>
                </c:pt>
                <c:pt idx="2">
                  <c:v>13.7</c:v>
                </c:pt>
                <c:pt idx="3">
                  <c:v>13.4</c:v>
                </c:pt>
                <c:pt idx="5">
                  <c:v>14.3</c:v>
                </c:pt>
                <c:pt idx="6">
                  <c:v>14.3</c:v>
                </c:pt>
                <c:pt idx="7">
                  <c:v>13.4</c:v>
                </c:pt>
                <c:pt idx="8">
                  <c:v>12.6</c:v>
                </c:pt>
                <c:pt idx="9">
                  <c:v>11.7</c:v>
                </c:pt>
                <c:pt idx="10">
                  <c:v>13.5</c:v>
                </c:pt>
                <c:pt idx="11">
                  <c:v>14.1</c:v>
                </c:pt>
                <c:pt idx="12">
                  <c:v>14.4</c:v>
                </c:pt>
                <c:pt idx="13">
                  <c:v>16.8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3E92-4D35-ABFF-DFB138DB2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9230384"/>
        <c:axId val="669221200"/>
      </c:lineChart>
      <c:catAx>
        <c:axId val="66923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21200"/>
        <c:crosses val="autoZero"/>
        <c:auto val="1"/>
        <c:lblAlgn val="ctr"/>
        <c:lblOffset val="100"/>
        <c:noMultiLvlLbl val="0"/>
      </c:catAx>
      <c:valAx>
        <c:axId val="669221200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3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21813305945453"/>
          <c:y val="0.92276122884501277"/>
          <c:w val="0.53809568640876415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utvalgte kvartaler 2016-2018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Q4 2016</c:v>
                </c:pt>
              </c:strCache>
            </c:strRef>
          </c:tx>
          <c:spPr>
            <a:solidFill>
              <a:srgbClr val="00646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21-4E25-ACC8-8EB60A96EE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65.3</c:v>
                </c:pt>
                <c:pt idx="1">
                  <c:v>52.9</c:v>
                </c:pt>
                <c:pt idx="2">
                  <c:v>14.7</c:v>
                </c:pt>
                <c:pt idx="3">
                  <c:v>13.6</c:v>
                </c:pt>
                <c:pt idx="4">
                  <c:v>12.6</c:v>
                </c:pt>
                <c:pt idx="5">
                  <c:v>56.6</c:v>
                </c:pt>
                <c:pt idx="6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8-46E0-A0D9-967AE771A6D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Q4 2017</c:v>
                </c:pt>
              </c:strCache>
            </c:strRef>
          </c:tx>
          <c:spPr>
            <a:solidFill>
              <a:srgbClr val="8EBE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'Ark1'!$C$2:$C$8</c:f>
              <c:numCache>
                <c:formatCode>0.0</c:formatCode>
                <c:ptCount val="7"/>
                <c:pt idx="0" formatCode="General">
                  <c:v>57.1</c:v>
                </c:pt>
                <c:pt idx="1">
                  <c:v>39</c:v>
                </c:pt>
                <c:pt idx="2" formatCode="General">
                  <c:v>16.100000000000001</c:v>
                </c:pt>
                <c:pt idx="3" formatCode="General">
                  <c:v>10.9</c:v>
                </c:pt>
                <c:pt idx="4" formatCode="General">
                  <c:v>14.4</c:v>
                </c:pt>
                <c:pt idx="5">
                  <c:v>37.6</c:v>
                </c:pt>
                <c:pt idx="6" formatCode="General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8-46E0-A0D9-967AE771A6D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rgbClr val="D5E8E9"/>
            </a:solidFill>
            <a:ln>
              <a:solidFill>
                <a:srgbClr val="8EBEC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'Ark1'!$D$2:$D$8</c:f>
              <c:numCache>
                <c:formatCode>General</c:formatCode>
                <c:ptCount val="7"/>
                <c:pt idx="0" formatCode="0.0">
                  <c:v>61</c:v>
                </c:pt>
                <c:pt idx="1">
                  <c:v>40.4</c:v>
                </c:pt>
                <c:pt idx="2">
                  <c:v>17.2</c:v>
                </c:pt>
                <c:pt idx="3">
                  <c:v>14.1</c:v>
                </c:pt>
                <c:pt idx="4">
                  <c:v>16.8</c:v>
                </c:pt>
                <c:pt idx="5">
                  <c:v>42.7</c:v>
                </c:pt>
                <c:pt idx="6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CB-4E95-9BD0-B76987FC5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8061400"/>
        <c:axId val="388065336"/>
      </c:barChart>
      <c:catAx>
        <c:axId val="3880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5336"/>
        <c:crosses val="autoZero"/>
        <c:auto val="1"/>
        <c:lblAlgn val="ctr"/>
        <c:lblOffset val="100"/>
        <c:noMultiLvlLbl val="0"/>
      </c:catAx>
      <c:valAx>
        <c:axId val="38806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år ‘14-’17 – kvartal ‘16-’18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Radio Total</c:v>
                </c:pt>
              </c:strCache>
            </c:strRef>
          </c:tx>
          <c:spPr>
            <a:ln w="28575" cap="rnd">
              <a:solidFill>
                <a:srgbClr val="00646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6B372A7-ACE3-4308-85BD-DA97B3FB479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32-4248-982D-1065C483B40B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8DD79A-0B10-44F5-B093-A7E452EA712A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1E8FA4D-3EBA-4437-8CBB-84711E00DCD3}" type="CELLRANGE">
                      <a:rPr lang="en-US" dirty="0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DC-4355-9357-D73FA257FC3B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DC-4355-9357-D73FA257FC3B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F7B0F3E7-33A0-4094-BAB0-653551FEDA6D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78F-40C7-B467-DF6E6B8CE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'Ark1'!$B$2:$B$15</c:f>
              <c:numCache>
                <c:formatCode>General</c:formatCode>
                <c:ptCount val="14"/>
                <c:pt idx="0">
                  <c:v>69.400000000000006</c:v>
                </c:pt>
                <c:pt idx="1">
                  <c:v>67.2</c:v>
                </c:pt>
                <c:pt idx="2">
                  <c:v>66.900000000000006</c:v>
                </c:pt>
                <c:pt idx="3">
                  <c:v>64.5</c:v>
                </c:pt>
                <c:pt idx="5">
                  <c:v>66.2</c:v>
                </c:pt>
                <c:pt idx="6">
                  <c:v>67.2</c:v>
                </c:pt>
                <c:pt idx="7">
                  <c:v>66.400000000000006</c:v>
                </c:pt>
                <c:pt idx="8">
                  <c:v>67.8</c:v>
                </c:pt>
                <c:pt idx="9">
                  <c:v>66.900000000000006</c:v>
                </c:pt>
                <c:pt idx="10">
                  <c:v>66.400000000000006</c:v>
                </c:pt>
                <c:pt idx="11">
                  <c:v>61.1</c:v>
                </c:pt>
                <c:pt idx="12">
                  <c:v>63.5</c:v>
                </c:pt>
                <c:pt idx="13">
                  <c:v>62.7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'Ark1'!$B$2:$B$30</c15:f>
                <c15:dlblRangeCache>
                  <c:ptCount val="29"/>
                  <c:pt idx="0">
                    <c:v>69,4</c:v>
                  </c:pt>
                  <c:pt idx="1">
                    <c:v>67,2</c:v>
                  </c:pt>
                  <c:pt idx="2">
                    <c:v>66,9</c:v>
                  </c:pt>
                  <c:pt idx="3">
                    <c:v>64,5</c:v>
                  </c:pt>
                  <c:pt idx="5">
                    <c:v>66,2</c:v>
                  </c:pt>
                  <c:pt idx="6">
                    <c:v>67,2</c:v>
                  </c:pt>
                  <c:pt idx="7">
                    <c:v>66,4</c:v>
                  </c:pt>
                  <c:pt idx="8">
                    <c:v>67,8</c:v>
                  </c:pt>
                  <c:pt idx="9">
                    <c:v>66,9</c:v>
                  </c:pt>
                  <c:pt idx="10">
                    <c:v>66,4</c:v>
                  </c:pt>
                  <c:pt idx="11">
                    <c:v>61,1</c:v>
                  </c:pt>
                  <c:pt idx="12">
                    <c:v>63,5</c:v>
                  </c:pt>
                  <c:pt idx="13">
                    <c:v>62,7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D6D-4571-B100-AEA8A27B3FE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NRK</c:v>
                </c:pt>
              </c:strCache>
            </c:strRef>
          </c:tx>
          <c:spPr>
            <a:ln w="28575" cap="rnd">
              <a:solidFill>
                <a:srgbClr val="8EBEC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D0416EF-E31E-46D4-9E53-3C328CC099EC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D84E9C2-CFA5-4630-86B1-4C58C10DFD5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8D2D87A-264F-415A-AB3D-46D953BAB708}" type="CELLRANGE">
                      <a:rPr lang="en-US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AA634CA3-55A4-405A-A1F0-8619351155D7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778F-40C7-B467-DF6E6B8CE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'Ark1'!$C$2:$C$15</c:f>
              <c:numCache>
                <c:formatCode>0.0</c:formatCode>
                <c:ptCount val="14"/>
                <c:pt idx="0">
                  <c:v>52.2</c:v>
                </c:pt>
                <c:pt idx="1">
                  <c:v>49.7</c:v>
                </c:pt>
                <c:pt idx="2">
                  <c:v>48.7</c:v>
                </c:pt>
                <c:pt idx="3">
                  <c:v>40.6</c:v>
                </c:pt>
                <c:pt idx="5">
                  <c:v>47.9</c:v>
                </c:pt>
                <c:pt idx="6">
                  <c:v>48.8</c:v>
                </c:pt>
                <c:pt idx="7">
                  <c:v>47.1</c:v>
                </c:pt>
                <c:pt idx="8">
                  <c:v>51</c:v>
                </c:pt>
                <c:pt idx="9">
                  <c:v>45.2</c:v>
                </c:pt>
                <c:pt idx="10" formatCode="General">
                  <c:v>41.9</c:v>
                </c:pt>
                <c:pt idx="11" formatCode="General">
                  <c:v>39.200000000000003</c:v>
                </c:pt>
                <c:pt idx="12" formatCode="General">
                  <c:v>36.4</c:v>
                </c:pt>
                <c:pt idx="13" formatCode="General">
                  <c:v>37.700000000000003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'Ark1'!$C$2:$C$30</c15:f>
                <c15:dlblRangeCache>
                  <c:ptCount val="29"/>
                  <c:pt idx="0">
                    <c:v>52,2</c:v>
                  </c:pt>
                  <c:pt idx="1">
                    <c:v>49,7</c:v>
                  </c:pt>
                  <c:pt idx="2">
                    <c:v>48,7</c:v>
                  </c:pt>
                  <c:pt idx="3">
                    <c:v>40,6</c:v>
                  </c:pt>
                  <c:pt idx="5">
                    <c:v>47,9</c:v>
                  </c:pt>
                  <c:pt idx="6">
                    <c:v>48,8</c:v>
                  </c:pt>
                  <c:pt idx="7">
                    <c:v>47,1</c:v>
                  </c:pt>
                  <c:pt idx="8">
                    <c:v>51,0</c:v>
                  </c:pt>
                  <c:pt idx="9">
                    <c:v>45,2</c:v>
                  </c:pt>
                  <c:pt idx="10">
                    <c:v>41,9</c:v>
                  </c:pt>
                  <c:pt idx="11">
                    <c:v>39,2</c:v>
                  </c:pt>
                  <c:pt idx="12">
                    <c:v>36,4</c:v>
                  </c:pt>
                  <c:pt idx="13">
                    <c:v>37,7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D6D-4571-B100-AEA8A27B3FE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P4-gruppen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92-4D35-ABFF-DFB138DB2EF2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92-4D35-ABFF-DFB138DB2EF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92-4D35-ABFF-DFB138DB2EF2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8F-40C7-B467-DF6E6B8CEC9F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92-4D35-ABFF-DFB138DB2EF2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F-40C7-B467-DF6E6B8CE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'Ark1'!$D$2:$D$15</c:f>
              <c:numCache>
                <c:formatCode>0.0</c:formatCode>
                <c:ptCount val="14"/>
                <c:pt idx="0">
                  <c:v>26.4</c:v>
                </c:pt>
                <c:pt idx="1">
                  <c:v>24</c:v>
                </c:pt>
                <c:pt idx="2">
                  <c:v>23.8</c:v>
                </c:pt>
                <c:pt idx="3">
                  <c:v>23.6</c:v>
                </c:pt>
                <c:pt idx="5">
                  <c:v>22.9</c:v>
                </c:pt>
                <c:pt idx="6">
                  <c:v>25.3</c:v>
                </c:pt>
                <c:pt idx="7">
                  <c:v>25.5</c:v>
                </c:pt>
                <c:pt idx="8">
                  <c:v>21.7</c:v>
                </c:pt>
                <c:pt idx="9">
                  <c:v>25.3</c:v>
                </c:pt>
                <c:pt idx="10" formatCode="General">
                  <c:v>25.6</c:v>
                </c:pt>
                <c:pt idx="11" formatCode="General">
                  <c:v>21.4</c:v>
                </c:pt>
                <c:pt idx="12" formatCode="General">
                  <c:v>22.2</c:v>
                </c:pt>
                <c:pt idx="13" formatCode="General">
                  <c:v>20.8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E92-4D35-ABFF-DFB138DB2EF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Bauer Media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92-4D35-ABFF-DFB138DB2EF2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92-4D35-ABFF-DFB138DB2EF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92-4D35-ABFF-DFB138DB2EF2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8F-40C7-B467-DF6E6B8CEC9F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92-4D35-ABFF-DFB138DB2EF2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8F-40C7-B467-DF6E6B8CE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highlight>
                      <a:srgbClr val="D5E8E9"/>
                    </a:highlight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'Ark1'!$E$2:$E$15</c:f>
              <c:numCache>
                <c:formatCode>0.0</c:formatCode>
                <c:ptCount val="14"/>
                <c:pt idx="0">
                  <c:v>16</c:v>
                </c:pt>
                <c:pt idx="1">
                  <c:v>14.7</c:v>
                </c:pt>
                <c:pt idx="2">
                  <c:v>13.2</c:v>
                </c:pt>
                <c:pt idx="3">
                  <c:v>14.1</c:v>
                </c:pt>
                <c:pt idx="5">
                  <c:v>14.2</c:v>
                </c:pt>
                <c:pt idx="6">
                  <c:v>13.9</c:v>
                </c:pt>
                <c:pt idx="7">
                  <c:v>13</c:v>
                </c:pt>
                <c:pt idx="8">
                  <c:v>11.9</c:v>
                </c:pt>
                <c:pt idx="9">
                  <c:v>15</c:v>
                </c:pt>
                <c:pt idx="10" formatCode="General">
                  <c:v>16.5</c:v>
                </c:pt>
                <c:pt idx="11" formatCode="General">
                  <c:v>11.8</c:v>
                </c:pt>
                <c:pt idx="12">
                  <c:v>13.3</c:v>
                </c:pt>
                <c:pt idx="13">
                  <c:v>12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E92-4D35-ABFF-DFB138DB2EF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Lokalradio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C2-4D14-BB8C-175F6CA33989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C2-4D14-BB8C-175F6CA3398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FD3D22D-D1E0-41E2-B316-EC7B90793FA4}" type="VALUE">
                      <a:rPr lang="en-US" smtClean="0"/>
                      <a:pPr/>
                      <a:t>[VERDI]</a:t>
                    </a:fld>
                    <a:r>
                      <a:rPr lang="en-US" dirty="0"/>
                      <a:t>**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BC2-4D14-BB8C-175F6CA33989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C2-4D14-BB8C-175F6CA33989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8F-40C7-B467-DF6E6B8CEC9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C2-4D14-BB8C-175F6CA33989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5E4BAFC2-3EDE-4107-8463-20FA8191550E}" type="VALUE">
                      <a:rPr lang="en-US" smtClean="0"/>
                      <a:pPr/>
                      <a:t>[VERDI]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BC2-4D14-BB8C-175F6CA33989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F-40C7-B467-DF6E6B8CE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'Ark1'!$F$2:$F$15</c:f>
              <c:numCache>
                <c:formatCode>0.0</c:formatCode>
                <c:ptCount val="14"/>
                <c:pt idx="0">
                  <c:v>10.9</c:v>
                </c:pt>
                <c:pt idx="1">
                  <c:v>11</c:v>
                </c:pt>
                <c:pt idx="2">
                  <c:v>11.1</c:v>
                </c:pt>
                <c:pt idx="3">
                  <c:v>11.7</c:v>
                </c:pt>
                <c:pt idx="5">
                  <c:v>11.3</c:v>
                </c:pt>
                <c:pt idx="6">
                  <c:v>10.7</c:v>
                </c:pt>
                <c:pt idx="7">
                  <c:v>12.5</c:v>
                </c:pt>
                <c:pt idx="8">
                  <c:v>9.9</c:v>
                </c:pt>
                <c:pt idx="9">
                  <c:v>9.9</c:v>
                </c:pt>
                <c:pt idx="10" formatCode="General">
                  <c:v>12.1</c:v>
                </c:pt>
                <c:pt idx="11" formatCode="General">
                  <c:v>13.7</c:v>
                </c:pt>
                <c:pt idx="12" formatCode="General">
                  <c:v>15.3</c:v>
                </c:pt>
                <c:pt idx="13" formatCode="General">
                  <c:v>18.7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3E92-4D35-ABFF-DFB138DB2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9230384"/>
        <c:axId val="669221200"/>
      </c:lineChart>
      <c:catAx>
        <c:axId val="66923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21200"/>
        <c:crosses val="autoZero"/>
        <c:auto val="1"/>
        <c:lblAlgn val="ctr"/>
        <c:lblOffset val="100"/>
        <c:noMultiLvlLbl val="0"/>
      </c:catAx>
      <c:valAx>
        <c:axId val="669221200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3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21813305945453"/>
          <c:y val="0.92276122884501277"/>
          <c:w val="0.53809568640876415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utvalgte kvartaler 2016-2018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Q4 2016</c:v>
                </c:pt>
              </c:strCache>
            </c:strRef>
          </c:tx>
          <c:spPr>
            <a:solidFill>
              <a:srgbClr val="00646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1674569982842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E2-4819-8B44-AA7230FE6B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'Ark1'!$B$2:$B$8</c:f>
              <c:numCache>
                <c:formatCode>0.0</c:formatCode>
                <c:ptCount val="7"/>
                <c:pt idx="0" formatCode="General">
                  <c:v>67.8</c:v>
                </c:pt>
                <c:pt idx="1">
                  <c:v>51</c:v>
                </c:pt>
                <c:pt idx="2" formatCode="General">
                  <c:v>21.7</c:v>
                </c:pt>
                <c:pt idx="3" formatCode="General">
                  <c:v>11.9</c:v>
                </c:pt>
                <c:pt idx="4" formatCode="General">
                  <c:v>9.9</c:v>
                </c:pt>
                <c:pt idx="5" formatCode="General">
                  <c:v>59.5</c:v>
                </c:pt>
                <c:pt idx="6" formatCode="General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8-46E0-A0D9-967AE771A6D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Q4 2017</c:v>
                </c:pt>
              </c:strCache>
            </c:strRef>
          </c:tx>
          <c:spPr>
            <a:solidFill>
              <a:srgbClr val="8EBEC7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fld id="{B499EA50-06F1-4833-812B-98432A4251B9}" type="VALUE">
                      <a:rPr lang="en-US" smtClean="0"/>
                      <a:pPr/>
                      <a:t>[VERDI]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9FC-4B42-9D1A-E60886483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'Ark1'!$C$2:$C$8</c:f>
              <c:numCache>
                <c:formatCode>General</c:formatCode>
                <c:ptCount val="7"/>
                <c:pt idx="0">
                  <c:v>63.5</c:v>
                </c:pt>
                <c:pt idx="1">
                  <c:v>36.4</c:v>
                </c:pt>
                <c:pt idx="2">
                  <c:v>22.2</c:v>
                </c:pt>
                <c:pt idx="3">
                  <c:v>13.3</c:v>
                </c:pt>
                <c:pt idx="4">
                  <c:v>15.3</c:v>
                </c:pt>
                <c:pt idx="5">
                  <c:v>42.6</c:v>
                </c:pt>
                <c:pt idx="6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8-46E0-A0D9-967AE771A6D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rgbClr val="D5E8E9"/>
            </a:solidFill>
            <a:ln>
              <a:solidFill>
                <a:srgbClr val="8EBEC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'Ark1'!$D$2:$D$8</c:f>
              <c:numCache>
                <c:formatCode>General</c:formatCode>
                <c:ptCount val="7"/>
                <c:pt idx="0">
                  <c:v>62.7</c:v>
                </c:pt>
                <c:pt idx="1">
                  <c:v>37.700000000000003</c:v>
                </c:pt>
                <c:pt idx="2">
                  <c:v>20.8</c:v>
                </c:pt>
                <c:pt idx="3" formatCode="0.0">
                  <c:v>12</c:v>
                </c:pt>
                <c:pt idx="4">
                  <c:v>18.7</c:v>
                </c:pt>
                <c:pt idx="5">
                  <c:v>41.4</c:v>
                </c:pt>
                <c:pt idx="6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C7-4633-B867-7DDD81482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8061400"/>
        <c:axId val="388065336"/>
      </c:barChart>
      <c:catAx>
        <c:axId val="3880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5336"/>
        <c:crosses val="autoZero"/>
        <c:auto val="1"/>
        <c:lblAlgn val="ctr"/>
        <c:lblOffset val="100"/>
        <c:noMultiLvlLbl val="0"/>
      </c:catAx>
      <c:valAx>
        <c:axId val="388065336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år ‘14-’17 – kvartal ‘16-’18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Radio Total</c:v>
                </c:pt>
              </c:strCache>
            </c:strRef>
          </c:tx>
          <c:spPr>
            <a:ln w="28575" cap="rnd">
              <a:solidFill>
                <a:srgbClr val="00646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6B372A7-ACE3-4308-85BD-DA97B3FB479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32-4248-982D-1065C483B40B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8DD79A-0B10-44F5-B093-A7E452EA712A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6C94800-EDE7-40DA-8945-12BA98AC17BC}" type="CELLRANGE">
                      <a:rPr lang="en-US" dirty="0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DC-4355-9357-D73FA257FC3B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DC-4355-9357-D73FA257FC3B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0ED63CC0-8EAC-4D6C-B71A-6BB250C90594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8AC-4270-B89A-A9AF5867C3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'Ark1'!$B$2:$B$15</c:f>
              <c:numCache>
                <c:formatCode>0.0</c:formatCode>
                <c:ptCount val="14"/>
                <c:pt idx="0">
                  <c:v>66.8</c:v>
                </c:pt>
                <c:pt idx="1">
                  <c:v>64.5</c:v>
                </c:pt>
                <c:pt idx="2">
                  <c:v>64</c:v>
                </c:pt>
                <c:pt idx="3">
                  <c:v>61.3</c:v>
                </c:pt>
                <c:pt idx="5">
                  <c:v>66.099999999999994</c:v>
                </c:pt>
                <c:pt idx="6">
                  <c:v>63</c:v>
                </c:pt>
                <c:pt idx="7">
                  <c:v>62.4</c:v>
                </c:pt>
                <c:pt idx="8">
                  <c:v>64.3</c:v>
                </c:pt>
                <c:pt idx="9">
                  <c:v>66</c:v>
                </c:pt>
                <c:pt idx="10">
                  <c:v>64.599999999999994</c:v>
                </c:pt>
                <c:pt idx="11" formatCode="General">
                  <c:v>59.3</c:v>
                </c:pt>
                <c:pt idx="12" formatCode="General">
                  <c:v>55.5</c:v>
                </c:pt>
                <c:pt idx="13">
                  <c:v>60.5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'Ark1'!$B$2:$B$30</c15:f>
                <c15:dlblRangeCache>
                  <c:ptCount val="29"/>
                  <c:pt idx="0">
                    <c:v>66,8</c:v>
                  </c:pt>
                  <c:pt idx="1">
                    <c:v>64,5</c:v>
                  </c:pt>
                  <c:pt idx="2">
                    <c:v>64,0</c:v>
                  </c:pt>
                  <c:pt idx="3">
                    <c:v>61,3</c:v>
                  </c:pt>
                  <c:pt idx="5">
                    <c:v>66,1</c:v>
                  </c:pt>
                  <c:pt idx="6">
                    <c:v>63,0</c:v>
                  </c:pt>
                  <c:pt idx="7">
                    <c:v>62,4</c:v>
                  </c:pt>
                  <c:pt idx="8">
                    <c:v>64,3</c:v>
                  </c:pt>
                  <c:pt idx="9">
                    <c:v>66,0</c:v>
                  </c:pt>
                  <c:pt idx="10">
                    <c:v>64,6</c:v>
                  </c:pt>
                  <c:pt idx="11">
                    <c:v>59,3</c:v>
                  </c:pt>
                  <c:pt idx="12">
                    <c:v>55,5</c:v>
                  </c:pt>
                  <c:pt idx="13">
                    <c:v>60,5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D6D-4571-B100-AEA8A27B3FE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NRK</c:v>
                </c:pt>
              </c:strCache>
            </c:strRef>
          </c:tx>
          <c:spPr>
            <a:ln w="28575" cap="rnd">
              <a:solidFill>
                <a:srgbClr val="8EBEC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D0416EF-E31E-46D4-9E53-3C328CC099EC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D84E9C2-CFA5-4630-86B1-4C58C10DFD5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5814640-7853-43BB-A9F4-1929DA83851C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A0143C0C-F658-4F85-9921-2F4F0CE91891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8AC-4270-B89A-A9AF5867C3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'Ark1'!$C$2:$C$15</c:f>
              <c:numCache>
                <c:formatCode>0.0</c:formatCode>
                <c:ptCount val="14"/>
                <c:pt idx="0">
                  <c:v>51.8</c:v>
                </c:pt>
                <c:pt idx="1">
                  <c:v>50.2</c:v>
                </c:pt>
                <c:pt idx="2">
                  <c:v>48.1</c:v>
                </c:pt>
                <c:pt idx="3">
                  <c:v>41.2</c:v>
                </c:pt>
                <c:pt idx="5">
                  <c:v>48.9</c:v>
                </c:pt>
                <c:pt idx="6">
                  <c:v>47.6</c:v>
                </c:pt>
                <c:pt idx="7">
                  <c:v>47.1</c:v>
                </c:pt>
                <c:pt idx="8">
                  <c:v>48.8</c:v>
                </c:pt>
                <c:pt idx="9">
                  <c:v>47.9</c:v>
                </c:pt>
                <c:pt idx="10">
                  <c:v>46.2</c:v>
                </c:pt>
                <c:pt idx="11" formatCode="General">
                  <c:v>36.299999999999997</c:v>
                </c:pt>
                <c:pt idx="12" formatCode="General">
                  <c:v>34.700000000000003</c:v>
                </c:pt>
                <c:pt idx="13">
                  <c:v>38.200000000000003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'Ark1'!$C$2:$C$30</c15:f>
                <c15:dlblRangeCache>
                  <c:ptCount val="29"/>
                  <c:pt idx="0">
                    <c:v>51,8</c:v>
                  </c:pt>
                  <c:pt idx="1">
                    <c:v>50,2</c:v>
                  </c:pt>
                  <c:pt idx="2">
                    <c:v>48,1</c:v>
                  </c:pt>
                  <c:pt idx="3">
                    <c:v>41,2</c:v>
                  </c:pt>
                  <c:pt idx="5">
                    <c:v>48,9</c:v>
                  </c:pt>
                  <c:pt idx="6">
                    <c:v>47,6</c:v>
                  </c:pt>
                  <c:pt idx="7">
                    <c:v>47,1</c:v>
                  </c:pt>
                  <c:pt idx="8">
                    <c:v>48,8</c:v>
                  </c:pt>
                  <c:pt idx="9">
                    <c:v>47,9</c:v>
                  </c:pt>
                  <c:pt idx="10">
                    <c:v>46,2</c:v>
                  </c:pt>
                  <c:pt idx="11">
                    <c:v>36,3</c:v>
                  </c:pt>
                  <c:pt idx="12">
                    <c:v>34,7</c:v>
                  </c:pt>
                  <c:pt idx="13">
                    <c:v>38,2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D6D-4571-B100-AEA8A27B3FE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P4-gruppen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92-4D35-ABFF-DFB138DB2EF2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92-4D35-ABFF-DFB138DB2EF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92-4D35-ABFF-DFB138DB2EF2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AC-4270-B89A-A9AF5867C39D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92-4D35-ABFF-DFB138DB2EF2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AC-4270-B89A-A9AF5867C3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'Ark1'!$D$2:$D$15</c:f>
              <c:numCache>
                <c:formatCode>0.0</c:formatCode>
                <c:ptCount val="14"/>
                <c:pt idx="0">
                  <c:v>22.9</c:v>
                </c:pt>
                <c:pt idx="1">
                  <c:v>21.2</c:v>
                </c:pt>
                <c:pt idx="2">
                  <c:v>21.5</c:v>
                </c:pt>
                <c:pt idx="3">
                  <c:v>21.9</c:v>
                </c:pt>
                <c:pt idx="5">
                  <c:v>21.8</c:v>
                </c:pt>
                <c:pt idx="6">
                  <c:v>21.7</c:v>
                </c:pt>
                <c:pt idx="7">
                  <c:v>19.8</c:v>
                </c:pt>
                <c:pt idx="8">
                  <c:v>22.6</c:v>
                </c:pt>
                <c:pt idx="9">
                  <c:v>22.7</c:v>
                </c:pt>
                <c:pt idx="10">
                  <c:v>23.4</c:v>
                </c:pt>
                <c:pt idx="11" formatCode="General">
                  <c:v>24.7</c:v>
                </c:pt>
                <c:pt idx="12" formatCode="General">
                  <c:v>16.5</c:v>
                </c:pt>
                <c:pt idx="13">
                  <c:v>18.5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E92-4D35-ABFF-DFB138DB2EF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Bauer Media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92-4D35-ABFF-DFB138DB2EF2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92-4D35-ABFF-DFB138DB2EF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92-4D35-ABFF-DFB138DB2EF2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AC-4270-B89A-A9AF5867C39D}"/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92-4D35-ABFF-DFB138DB2EF2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AC-4270-B89A-A9AF5867C3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highlight>
                      <a:srgbClr val="D5E8E9"/>
                    </a:highlight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'Ark1'!$E$2:$E$15</c:f>
              <c:numCache>
                <c:formatCode>0.0</c:formatCode>
                <c:ptCount val="14"/>
                <c:pt idx="0">
                  <c:v>17.100000000000001</c:v>
                </c:pt>
                <c:pt idx="1">
                  <c:v>15.1</c:v>
                </c:pt>
                <c:pt idx="2">
                  <c:v>13.9</c:v>
                </c:pt>
                <c:pt idx="3">
                  <c:v>13.5</c:v>
                </c:pt>
                <c:pt idx="5">
                  <c:v>15.2</c:v>
                </c:pt>
                <c:pt idx="6">
                  <c:v>13.1</c:v>
                </c:pt>
                <c:pt idx="7">
                  <c:v>13.4</c:v>
                </c:pt>
                <c:pt idx="8">
                  <c:v>13.8</c:v>
                </c:pt>
                <c:pt idx="9">
                  <c:v>13.1</c:v>
                </c:pt>
                <c:pt idx="10">
                  <c:v>14.9</c:v>
                </c:pt>
                <c:pt idx="11">
                  <c:v>16</c:v>
                </c:pt>
                <c:pt idx="12">
                  <c:v>10.1</c:v>
                </c:pt>
                <c:pt idx="13">
                  <c:v>13.2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E92-4D35-ABFF-DFB138DB2EF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Lokalradio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FFC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DEE0-4984-8A30-7E13CD6E09A5}"/>
              </c:ext>
            </c:extLst>
          </c:dPt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BC-4888-9387-F8B24D39D425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BC-4888-9387-F8B24D39D425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BC-4888-9387-F8B24D39D425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BC-4888-9387-F8B24D39D425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AC-4270-B89A-A9AF5867C39D}"/>
                </c:ext>
              </c:extLst>
            </c:dLbl>
            <c:dLbl>
              <c:idx val="12"/>
              <c:layout>
                <c:manualLayout>
                  <c:x val="-2.0700483091787441E-2"/>
                  <c:y val="8.7559274871315436E-3"/>
                </c:manualLayout>
              </c:layout>
              <c:spPr>
                <a:solidFill>
                  <a:srgbClr val="D5E8E9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BC-4888-9387-F8B24D39D425}"/>
                </c:ext>
              </c:extLst>
            </c:dLbl>
            <c:dLbl>
              <c:idx val="13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AC-4270-B89A-A9AF5867C3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'Ark1'!$F$2:$F$15</c:f>
              <c:numCache>
                <c:formatCode>0.0</c:formatCode>
                <c:ptCount val="14"/>
                <c:pt idx="0">
                  <c:v>15.9</c:v>
                </c:pt>
                <c:pt idx="1">
                  <c:v>14.9</c:v>
                </c:pt>
                <c:pt idx="2">
                  <c:v>14</c:v>
                </c:pt>
                <c:pt idx="3">
                  <c:v>10.8</c:v>
                </c:pt>
                <c:pt idx="5">
                  <c:v>14.9</c:v>
                </c:pt>
                <c:pt idx="6">
                  <c:v>13.8</c:v>
                </c:pt>
                <c:pt idx="7">
                  <c:v>13.6</c:v>
                </c:pt>
                <c:pt idx="8">
                  <c:v>13.9</c:v>
                </c:pt>
                <c:pt idx="9">
                  <c:v>9.5</c:v>
                </c:pt>
                <c:pt idx="10">
                  <c:v>9</c:v>
                </c:pt>
                <c:pt idx="11" formatCode="General">
                  <c:v>10.1</c:v>
                </c:pt>
                <c:pt idx="12" formatCode="General">
                  <c:v>14.4</c:v>
                </c:pt>
                <c:pt idx="13">
                  <c:v>14.5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3E92-4D35-ABFF-DFB138DB2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9230384"/>
        <c:axId val="669221200"/>
      </c:lineChart>
      <c:catAx>
        <c:axId val="66923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21200"/>
        <c:crosses val="autoZero"/>
        <c:auto val="1"/>
        <c:lblAlgn val="ctr"/>
        <c:lblOffset val="100"/>
        <c:noMultiLvlLbl val="0"/>
      </c:catAx>
      <c:valAx>
        <c:axId val="669221200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3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21813305945453"/>
          <c:y val="0.92276122884501277"/>
          <c:w val="0.53809568640876415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utvalgte kvartaler 2016-2018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Q4 2016</c:v>
                </c:pt>
              </c:strCache>
            </c:strRef>
          </c:tx>
          <c:spPr>
            <a:solidFill>
              <a:srgbClr val="00646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'Ark1'!$B$2:$B$8</c:f>
              <c:numCache>
                <c:formatCode>General</c:formatCode>
                <c:ptCount val="7"/>
                <c:pt idx="0">
                  <c:v>64.3</c:v>
                </c:pt>
                <c:pt idx="1">
                  <c:v>48.8</c:v>
                </c:pt>
                <c:pt idx="2">
                  <c:v>22.6</c:v>
                </c:pt>
                <c:pt idx="3">
                  <c:v>13.8</c:v>
                </c:pt>
                <c:pt idx="4">
                  <c:v>13.9</c:v>
                </c:pt>
                <c:pt idx="5">
                  <c:v>55.4</c:v>
                </c:pt>
                <c:pt idx="6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8-46E0-A0D9-967AE771A6D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Q4 2017</c:v>
                </c:pt>
              </c:strCache>
            </c:strRef>
          </c:tx>
          <c:spPr>
            <a:solidFill>
              <a:srgbClr val="8EBE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'Ark1'!$C$2:$C$8</c:f>
              <c:numCache>
                <c:formatCode>General</c:formatCode>
                <c:ptCount val="7"/>
                <c:pt idx="0">
                  <c:v>55.5</c:v>
                </c:pt>
                <c:pt idx="1">
                  <c:v>34.700000000000003</c:v>
                </c:pt>
                <c:pt idx="2">
                  <c:v>16.5</c:v>
                </c:pt>
                <c:pt idx="3" formatCode="0.0">
                  <c:v>10.1</c:v>
                </c:pt>
                <c:pt idx="4">
                  <c:v>14.4</c:v>
                </c:pt>
                <c:pt idx="5">
                  <c:v>35.5</c:v>
                </c:pt>
                <c:pt idx="6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8-46E0-A0D9-967AE771A6D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rgbClr val="D5E8E9"/>
            </a:solidFill>
            <a:ln>
              <a:solidFill>
                <a:srgbClr val="8EBEC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Radio Total</c:v>
                </c:pt>
                <c:pt idx="1">
                  <c:v>NRK</c:v>
                </c:pt>
                <c:pt idx="2">
                  <c:v>P4-gruppen</c:v>
                </c:pt>
                <c:pt idx="3">
                  <c:v>Bauer Media</c:v>
                </c:pt>
                <c:pt idx="4">
                  <c:v>Lokalradio</c:v>
                </c:pt>
                <c:pt idx="5">
                  <c:v>De fem tradisjonelle</c:v>
                </c:pt>
                <c:pt idx="6">
                  <c:v>Nisjekanaler</c:v>
                </c:pt>
              </c:strCache>
            </c:strRef>
          </c:cat>
          <c:val>
            <c:numRef>
              <c:f>'Ark1'!$D$2:$D$8</c:f>
              <c:numCache>
                <c:formatCode>General</c:formatCode>
                <c:ptCount val="7"/>
                <c:pt idx="0">
                  <c:v>60.5</c:v>
                </c:pt>
                <c:pt idx="1">
                  <c:v>38.200000000000003</c:v>
                </c:pt>
                <c:pt idx="2">
                  <c:v>18.5</c:v>
                </c:pt>
                <c:pt idx="3">
                  <c:v>13.2</c:v>
                </c:pt>
                <c:pt idx="4">
                  <c:v>14.5</c:v>
                </c:pt>
                <c:pt idx="5">
                  <c:v>40.799999999999997</c:v>
                </c:pt>
                <c:pt idx="6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1A-45E8-AE36-B463E9381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8061400"/>
        <c:axId val="388065336"/>
      </c:barChart>
      <c:catAx>
        <c:axId val="3880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5336"/>
        <c:crosses val="autoZero"/>
        <c:auto val="1"/>
        <c:lblAlgn val="ctr"/>
        <c:lblOffset val="100"/>
        <c:noMultiLvlLbl val="0"/>
      </c:catAx>
      <c:valAx>
        <c:axId val="38806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0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b="1" dirty="0"/>
              <a:t>Kanalsammensetninger</a:t>
            </a:r>
            <a:r>
              <a:rPr lang="nb-NO" b="1" baseline="0" dirty="0"/>
              <a:t> i prosent daglig dekning – år ‘14-’17 – kvartal ‘16-’18</a:t>
            </a:r>
            <a:endParaRPr lang="nb-NO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Radio Total</c:v>
                </c:pt>
              </c:strCache>
            </c:strRef>
          </c:tx>
          <c:spPr>
            <a:ln w="28575" cap="rnd">
              <a:solidFill>
                <a:srgbClr val="00646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6B372A7-ACE3-4308-85BD-DA97B3FB479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8DD79A-0B10-44F5-B093-A7E452EA712A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6C94800-EDE7-40DA-8945-12BA98AC17BC}" type="CELLRANGE">
                      <a:rPr lang="en-US" dirty="0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1B1FB2EE-5922-4BB0-804E-35C5276EECD7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9BA8-42F5-AE39-2FD8FE447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'Ark1'!$B$2:$B$15</c:f>
              <c:numCache>
                <c:formatCode>0.0</c:formatCode>
                <c:ptCount val="14"/>
                <c:pt idx="0">
                  <c:v>64.7</c:v>
                </c:pt>
                <c:pt idx="1">
                  <c:v>63.7</c:v>
                </c:pt>
                <c:pt idx="2">
                  <c:v>62.3</c:v>
                </c:pt>
                <c:pt idx="3">
                  <c:v>60.4</c:v>
                </c:pt>
                <c:pt idx="5">
                  <c:v>61.5</c:v>
                </c:pt>
                <c:pt idx="6">
                  <c:v>63.1</c:v>
                </c:pt>
                <c:pt idx="7">
                  <c:v>61.8</c:v>
                </c:pt>
                <c:pt idx="8">
                  <c:v>63.1</c:v>
                </c:pt>
                <c:pt idx="9">
                  <c:v>62.6</c:v>
                </c:pt>
                <c:pt idx="10">
                  <c:v>61.9</c:v>
                </c:pt>
                <c:pt idx="11">
                  <c:v>59.4</c:v>
                </c:pt>
                <c:pt idx="12">
                  <c:v>58</c:v>
                </c:pt>
                <c:pt idx="13">
                  <c:v>55.6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'Ark1'!$B$2:$B$30</c15:f>
                <c15:dlblRangeCache>
                  <c:ptCount val="29"/>
                  <c:pt idx="0">
                    <c:v>64,7</c:v>
                  </c:pt>
                  <c:pt idx="1">
                    <c:v>63,7</c:v>
                  </c:pt>
                  <c:pt idx="2">
                    <c:v>62,3</c:v>
                  </c:pt>
                  <c:pt idx="3">
                    <c:v>60,4</c:v>
                  </c:pt>
                  <c:pt idx="5">
                    <c:v>61,5</c:v>
                  </c:pt>
                  <c:pt idx="6">
                    <c:v>63,1</c:v>
                  </c:pt>
                  <c:pt idx="7">
                    <c:v>61,8</c:v>
                  </c:pt>
                  <c:pt idx="8">
                    <c:v>63,1</c:v>
                  </c:pt>
                  <c:pt idx="9">
                    <c:v>62,6</c:v>
                  </c:pt>
                  <c:pt idx="10">
                    <c:v>61,9</c:v>
                  </c:pt>
                  <c:pt idx="11">
                    <c:v>59,4</c:v>
                  </c:pt>
                  <c:pt idx="12">
                    <c:v>58,0</c:v>
                  </c:pt>
                  <c:pt idx="13">
                    <c:v>55,6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D6D-4571-B100-AEA8A27B3FE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NRK</c:v>
                </c:pt>
              </c:strCache>
            </c:strRef>
          </c:tx>
          <c:spPr>
            <a:ln w="28575" cap="rnd">
              <a:solidFill>
                <a:srgbClr val="8EBEC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BD0416EF-E31E-46D4-9E53-3C328CC099EC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D6D-4571-B100-AEA8A27B3F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32-4248-982D-1065C483B40B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32-4248-982D-1065C483B4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D84E9C2-CFA5-4630-86B1-4C58C10DFD59}" type="VALUE">
                      <a:rPr lang="en-US" baseline="0" smtClean="0"/>
                      <a:pPr/>
                      <a:t>[VERDI]</a:t>
                    </a:fld>
                    <a:endParaRPr lang="nb-NO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D6D-4571-B100-AEA8A27B3F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DC-4355-9357-D73FA257FC3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9D3677A-29FA-4667-9E5B-665AD58F5315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1BDC-4355-9357-D73FA257FC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DC-4355-9357-D73FA257FC3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DC-4355-9357-D73FA257FC3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DC-4355-9357-D73FA257FC3B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DC-4355-9357-D73FA257FC3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DC-4355-9357-D73FA257FC3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DC-4355-9357-D73FA257FC3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DC-4355-9357-D73FA257FC3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14F60008-AD43-407F-996A-714A5DB34A77}" type="CELLRANGE">
                      <a:rPr lang="nb-NO"/>
                      <a:pPr/>
                      <a:t>[CELLEOMRÅDE]</a:t>
                    </a:fld>
                    <a:endParaRPr lang="nb-NO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BA8-42F5-AE39-2FD8FE447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'Ark1'!$C$2:$C$15</c:f>
              <c:numCache>
                <c:formatCode>0.0</c:formatCode>
                <c:ptCount val="14"/>
                <c:pt idx="0">
                  <c:v>46.6</c:v>
                </c:pt>
                <c:pt idx="1">
                  <c:v>45.8</c:v>
                </c:pt>
                <c:pt idx="2">
                  <c:v>43.4</c:v>
                </c:pt>
                <c:pt idx="3">
                  <c:v>38.9</c:v>
                </c:pt>
                <c:pt idx="5">
                  <c:v>42.8</c:v>
                </c:pt>
                <c:pt idx="6">
                  <c:v>44.1</c:v>
                </c:pt>
                <c:pt idx="7">
                  <c:v>43.2</c:v>
                </c:pt>
                <c:pt idx="8">
                  <c:v>43.5</c:v>
                </c:pt>
                <c:pt idx="9">
                  <c:v>41.6</c:v>
                </c:pt>
                <c:pt idx="10">
                  <c:v>41</c:v>
                </c:pt>
                <c:pt idx="11">
                  <c:v>39.799999999999997</c:v>
                </c:pt>
                <c:pt idx="12">
                  <c:v>33.299999999999997</c:v>
                </c:pt>
                <c:pt idx="13">
                  <c:v>32.6</c:v>
                </c:pt>
              </c:numCache>
            </c:numRef>
          </c:val>
          <c:smooth val="1"/>
          <c:extLst>
            <c:ext xmlns:c15="http://schemas.microsoft.com/office/drawing/2012/chart" uri="{02D57815-91ED-43cb-92C2-25804820EDAC}">
              <c15:datalabelsRange>
                <c15:f>'Ark1'!$C$2:$C$30</c15:f>
                <c15:dlblRangeCache>
                  <c:ptCount val="29"/>
                  <c:pt idx="0">
                    <c:v>46,6</c:v>
                  </c:pt>
                  <c:pt idx="1">
                    <c:v>45,8</c:v>
                  </c:pt>
                  <c:pt idx="2">
                    <c:v>43,4</c:v>
                  </c:pt>
                  <c:pt idx="3">
                    <c:v>38,9</c:v>
                  </c:pt>
                  <c:pt idx="5">
                    <c:v>42,8</c:v>
                  </c:pt>
                  <c:pt idx="6">
                    <c:v>44,1</c:v>
                  </c:pt>
                  <c:pt idx="7">
                    <c:v>43,2</c:v>
                  </c:pt>
                  <c:pt idx="8">
                    <c:v>43,5</c:v>
                  </c:pt>
                  <c:pt idx="9">
                    <c:v>41,6</c:v>
                  </c:pt>
                  <c:pt idx="10">
                    <c:v>41,0</c:v>
                  </c:pt>
                  <c:pt idx="11">
                    <c:v>39,8</c:v>
                  </c:pt>
                  <c:pt idx="12">
                    <c:v>33,3</c:v>
                  </c:pt>
                  <c:pt idx="13">
                    <c:v>32,6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D6D-4571-B100-AEA8A27B3FE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P4-gruppen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92-4D35-ABFF-DFB138DB2EF2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92-4D35-ABFF-DFB138DB2EF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92-4D35-ABFF-DFB138DB2EF2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BA8-42F5-AE39-2FD8FE4474EC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92-4D35-ABFF-DFB138DB2EF2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A8-42F5-AE39-2FD8FE447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'Ark1'!$D$2:$D$15</c:f>
              <c:numCache>
                <c:formatCode>0.0</c:formatCode>
                <c:ptCount val="14"/>
                <c:pt idx="0">
                  <c:v>26.7</c:v>
                </c:pt>
                <c:pt idx="1">
                  <c:v>25</c:v>
                </c:pt>
                <c:pt idx="2">
                  <c:v>24.7</c:v>
                </c:pt>
                <c:pt idx="3">
                  <c:v>25.4</c:v>
                </c:pt>
                <c:pt idx="5">
                  <c:v>23.5</c:v>
                </c:pt>
                <c:pt idx="6">
                  <c:v>25.1</c:v>
                </c:pt>
                <c:pt idx="7">
                  <c:v>24.7</c:v>
                </c:pt>
                <c:pt idx="8">
                  <c:v>25.4</c:v>
                </c:pt>
                <c:pt idx="9">
                  <c:v>26.2</c:v>
                </c:pt>
                <c:pt idx="10">
                  <c:v>25.4</c:v>
                </c:pt>
                <c:pt idx="11">
                  <c:v>24.4</c:v>
                </c:pt>
                <c:pt idx="12">
                  <c:v>25.6</c:v>
                </c:pt>
                <c:pt idx="13">
                  <c:v>18.399999999999999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E92-4D35-ABFF-DFB138DB2EF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Bauer Media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92-4D35-ABFF-DFB138DB2EF2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92-4D35-ABFF-DFB138DB2EF2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92-4D35-ABFF-DFB138DB2EF2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92-4D35-ABFF-DFB138DB2EF2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A8-42F5-AE39-2FD8FE4474E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92-4D35-ABFF-DFB138DB2EF2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92-4D35-ABFF-DFB138DB2EF2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A8-42F5-AE39-2FD8FE447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highlight>
                      <a:srgbClr val="D5E8E9"/>
                    </a:highlight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'Ark1'!$E$2:$E$15</c:f>
              <c:numCache>
                <c:formatCode>0.0</c:formatCode>
                <c:ptCount val="14"/>
                <c:pt idx="0">
                  <c:v>14.7</c:v>
                </c:pt>
                <c:pt idx="1">
                  <c:v>13.7</c:v>
                </c:pt>
                <c:pt idx="2">
                  <c:v>11.6</c:v>
                </c:pt>
                <c:pt idx="3">
                  <c:v>11.5</c:v>
                </c:pt>
                <c:pt idx="5">
                  <c:v>12.3</c:v>
                </c:pt>
                <c:pt idx="6">
                  <c:v>12.5</c:v>
                </c:pt>
                <c:pt idx="7">
                  <c:v>10.7</c:v>
                </c:pt>
                <c:pt idx="8">
                  <c:v>10.9</c:v>
                </c:pt>
                <c:pt idx="9">
                  <c:v>10.8</c:v>
                </c:pt>
                <c:pt idx="10">
                  <c:v>11.5</c:v>
                </c:pt>
                <c:pt idx="11">
                  <c:v>10.9</c:v>
                </c:pt>
                <c:pt idx="12">
                  <c:v>12.8</c:v>
                </c:pt>
                <c:pt idx="13">
                  <c:v>9.6999999999999993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E92-4D35-ABFF-DFB138DB2EF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Lokalradio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FFC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DEE0-4984-8A30-7E13CD6E09A5}"/>
              </c:ext>
            </c:extLst>
          </c:dPt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BC-4888-9387-F8B24D39D425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BC-4888-9387-F8B24D39D42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B99F2E2-B092-47AC-B534-E1B5018BF29A}" type="VALUE">
                      <a:rPr lang="en-US" smtClean="0"/>
                      <a:pPr/>
                      <a:t>[VERDI]</a:t>
                    </a:fld>
                    <a:r>
                      <a:rPr lang="en-US" dirty="0"/>
                      <a:t>**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2BC-4888-9387-F8B24D39D425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BC-4888-9387-F8B24D39D425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BA8-42F5-AE39-2FD8FE4474E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BC-4888-9387-F8B24D39D425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13C56914-B524-4844-9830-15E609B00662}" type="VALUE">
                      <a:rPr lang="en-US" smtClean="0"/>
                      <a:pPr/>
                      <a:t>[VERDI]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2BC-4888-9387-F8B24D39D425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A8-42F5-AE39-2FD8FE447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'Ark1'!$A$2:$A$15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5">
                  <c:v>Q1 2016</c:v>
                </c:pt>
                <c:pt idx="6">
                  <c:v>Q2 2016</c:v>
                </c:pt>
                <c:pt idx="7">
                  <c:v>Q3 2016</c:v>
                </c:pt>
                <c:pt idx="8">
                  <c:v>Q4 2016</c:v>
                </c:pt>
                <c:pt idx="9">
                  <c:v>Q1 2017</c:v>
                </c:pt>
                <c:pt idx="10">
                  <c:v>Q2 2017</c:v>
                </c:pt>
                <c:pt idx="11">
                  <c:v>Q3 2017</c:v>
                </c:pt>
                <c:pt idx="12">
                  <c:v>Q4 2017</c:v>
                </c:pt>
                <c:pt idx="13">
                  <c:v>Q1 2018</c:v>
                </c:pt>
              </c:strCache>
            </c:strRef>
          </c:cat>
          <c:val>
            <c:numRef>
              <c:f>'Ark1'!$F$2:$F$15</c:f>
              <c:numCache>
                <c:formatCode>0.0</c:formatCode>
                <c:ptCount val="14"/>
                <c:pt idx="0">
                  <c:v>14.2</c:v>
                </c:pt>
                <c:pt idx="1">
                  <c:v>14.1</c:v>
                </c:pt>
                <c:pt idx="2">
                  <c:v>14.3</c:v>
                </c:pt>
                <c:pt idx="3">
                  <c:v>8</c:v>
                </c:pt>
                <c:pt idx="5">
                  <c:v>13.3</c:v>
                </c:pt>
                <c:pt idx="6">
                  <c:v>14.3</c:v>
                </c:pt>
                <c:pt idx="7">
                  <c:v>14.7</c:v>
                </c:pt>
                <c:pt idx="8">
                  <c:v>14.9</c:v>
                </c:pt>
                <c:pt idx="9">
                  <c:v>13.3</c:v>
                </c:pt>
                <c:pt idx="10">
                  <c:v>13.9</c:v>
                </c:pt>
                <c:pt idx="11">
                  <c:v>10.5</c:v>
                </c:pt>
                <c:pt idx="12">
                  <c:v>8.9</c:v>
                </c:pt>
                <c:pt idx="13">
                  <c:v>12.2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3E92-4D35-ABFF-DFB138DB2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9230384"/>
        <c:axId val="669221200"/>
      </c:lineChart>
      <c:catAx>
        <c:axId val="66923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21200"/>
        <c:crosses val="autoZero"/>
        <c:auto val="1"/>
        <c:lblAlgn val="ctr"/>
        <c:lblOffset val="100"/>
        <c:noMultiLvlLbl val="0"/>
      </c:catAx>
      <c:valAx>
        <c:axId val="669221200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6923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21813305945453"/>
          <c:y val="0.92276122884501277"/>
          <c:w val="0.53809568640876415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40075-6B18-45D4-A046-D5BE3375E12A}" type="datetimeFigureOut">
              <a:rPr lang="nb-NO" smtClean="0"/>
              <a:t>19.04.2018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27DE2-016B-4E0A-BFF4-BE8A47ECC9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60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27DE2-016B-4E0A-BFF4-BE8A47ECC96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923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27DE2-016B-4E0A-BFF4-BE8A47ECC964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82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27DE2-016B-4E0A-BFF4-BE8A47ECC964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1785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27DE2-016B-4E0A-BFF4-BE8A47ECC964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1855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27DE2-016B-4E0A-BFF4-BE8A47ECC964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5073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27DE2-016B-4E0A-BFF4-BE8A47ECC964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571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59024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8845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19708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65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5834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12561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01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9904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4632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1" y="6276819"/>
            <a:ext cx="12204000" cy="79361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05" y="5936963"/>
            <a:ext cx="71939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0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nb-NO" dirty="0"/>
              <a:t>Regional radiolytting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Kvartal 1 2018</a:t>
            </a:r>
          </a:p>
        </p:txBody>
      </p:sp>
    </p:spTree>
    <p:extLst>
      <p:ext uri="{BB962C8B-B14F-4D97-AF65-F5344CB8AC3E}">
        <p14:creationId xmlns:p14="http://schemas.microsoft.com/office/powerpoint/2010/main" val="84680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Slukkeregion 3</a:t>
            </a:r>
            <a:br>
              <a:rPr lang="nb-NO" dirty="0"/>
            </a:br>
            <a:r>
              <a:rPr lang="nb-NO" dirty="0"/>
              <a:t>Telemark, Buskerud, Hedmark, Oppland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926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kstSylinder 7">
            <a:extLst>
              <a:ext uri="{FF2B5EF4-FFF2-40B4-BE49-F238E27FC236}">
                <a16:creationId xmlns:a16="http://schemas.microsoft.com/office/drawing/2014/main" id="{2FACA190-A496-4901-9FA1-12ECA7CCC5DA}"/>
              </a:ext>
            </a:extLst>
          </p:cNvPr>
          <p:cNvSpPr txBox="1"/>
          <p:nvPr/>
        </p:nvSpPr>
        <p:spPr>
          <a:xfrm>
            <a:off x="1193685" y="6332981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2.100 respondenter/kvartal og 8.400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B61925D-D356-4392-9C01-D7623305A9A4}"/>
              </a:ext>
            </a:extLst>
          </p:cNvPr>
          <p:cNvSpPr txBox="1"/>
          <p:nvPr/>
        </p:nvSpPr>
        <p:spPr>
          <a:xfrm>
            <a:off x="838200" y="381575"/>
            <a:ext cx="2201214" cy="646331"/>
          </a:xfrm>
          <a:prstGeom prst="rect">
            <a:avLst/>
          </a:prstGeom>
          <a:solidFill>
            <a:srgbClr val="8EBEC7"/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FM-slukking 16.06.17</a:t>
            </a:r>
          </a:p>
          <a:p>
            <a:r>
              <a:rPr lang="nb-NO" i="1" dirty="0"/>
              <a:t>(NRK 26.04.17)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FB02D779-390D-4701-80E6-850BDF11A34E}"/>
              </a:ext>
            </a:extLst>
          </p:cNvPr>
          <p:cNvSpPr txBox="1"/>
          <p:nvPr/>
        </p:nvSpPr>
        <p:spPr>
          <a:xfrm>
            <a:off x="1193685" y="6498227"/>
            <a:ext cx="11110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* Kanalene P5, P7 og NRJ er kun målt i to av tre måneder som lokalradio Q3-2017 og er ikke med i målingen fra Q4-2017 og etter.</a:t>
            </a:r>
          </a:p>
          <a:p>
            <a:r>
              <a:rPr lang="nb-NO" sz="1000" dirty="0"/>
              <a:t>** Kanalene P5, P7 og NRJ ble tatt ut av målingen i løpet av Q3-2017. Tallet viser årsgjennomsnittet for de gjenværende målte lokalradioene.</a:t>
            </a:r>
          </a:p>
        </p:txBody>
      </p:sp>
    </p:spTree>
    <p:extLst>
      <p:ext uri="{BB962C8B-B14F-4D97-AF65-F5344CB8AC3E}">
        <p14:creationId xmlns:p14="http://schemas.microsoft.com/office/powerpoint/2010/main" val="92521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CA4C3-C128-4DF9-85BB-11980DE3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Slukkeregion 3</a:t>
            </a:r>
            <a:br>
              <a:rPr lang="nb-NO" dirty="0"/>
            </a:br>
            <a:r>
              <a:rPr lang="nb-NO" dirty="0"/>
              <a:t>Telemark, Buskerud, Hedmark, Oppland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4F592BC-E238-45E2-A1F1-69B757A6B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7407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FA497580-A6CC-4B4C-A2ED-C9E87C6EBE08}"/>
              </a:ext>
            </a:extLst>
          </p:cNvPr>
          <p:cNvSpPr txBox="1"/>
          <p:nvPr/>
        </p:nvSpPr>
        <p:spPr>
          <a:xfrm>
            <a:off x="1193685" y="6311900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2.100 respondenter/kvartal og 8.400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E4342C4-B828-4B8C-85EB-B279F7BF292E}"/>
              </a:ext>
            </a:extLst>
          </p:cNvPr>
          <p:cNvSpPr txBox="1"/>
          <p:nvPr/>
        </p:nvSpPr>
        <p:spPr>
          <a:xfrm>
            <a:off x="1193685" y="6498227"/>
            <a:ext cx="11110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*Kanalene P5, P7 og NRJ er ikke med i målingen i Q4-2017 og etter. </a:t>
            </a:r>
            <a:r>
              <a:rPr lang="nb-NO" sz="1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17186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dirty="0"/>
              <a:t>Slukkeregion 4</a:t>
            </a:r>
            <a:br>
              <a:rPr lang="nb-NO" dirty="0"/>
            </a:br>
            <a:r>
              <a:rPr lang="nb-NO" dirty="0"/>
              <a:t>Sogn og Fjordane, Hordaland,</a:t>
            </a:r>
            <a:br>
              <a:rPr lang="nb-NO" dirty="0"/>
            </a:br>
            <a:r>
              <a:rPr lang="nb-NO" dirty="0"/>
              <a:t>Rogaland, Agder-fylkene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9391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2.900 respondenter/kvartal og 11.700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101C6E8-21C1-431D-B756-E83CEE9E3643}"/>
              </a:ext>
            </a:extLst>
          </p:cNvPr>
          <p:cNvSpPr txBox="1"/>
          <p:nvPr/>
        </p:nvSpPr>
        <p:spPr>
          <a:xfrm>
            <a:off x="692458" y="763480"/>
            <a:ext cx="202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38AE85A-56BD-4331-A031-2551366259BD}"/>
              </a:ext>
            </a:extLst>
          </p:cNvPr>
          <p:cNvSpPr txBox="1"/>
          <p:nvPr/>
        </p:nvSpPr>
        <p:spPr>
          <a:xfrm>
            <a:off x="430611" y="369642"/>
            <a:ext cx="2215122" cy="646331"/>
          </a:xfrm>
          <a:prstGeom prst="rect">
            <a:avLst/>
          </a:prstGeom>
          <a:solidFill>
            <a:srgbClr val="8EBEC7"/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FM-slukking 15.09.17</a:t>
            </a:r>
          </a:p>
          <a:p>
            <a:r>
              <a:rPr lang="nb-NO" i="1" dirty="0"/>
              <a:t>(NRK 21.06.17)</a:t>
            </a:r>
          </a:p>
        </p:txBody>
      </p:sp>
    </p:spTree>
    <p:extLst>
      <p:ext uri="{BB962C8B-B14F-4D97-AF65-F5344CB8AC3E}">
        <p14:creationId xmlns:p14="http://schemas.microsoft.com/office/powerpoint/2010/main" val="2421354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CA4C3-C128-4DF9-85BB-11980DE3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dirty="0"/>
              <a:t>Slukkeregion 4</a:t>
            </a:r>
            <a:br>
              <a:rPr lang="nb-NO" dirty="0"/>
            </a:br>
            <a:r>
              <a:rPr lang="nb-NO" dirty="0"/>
              <a:t>Sogn og Fjordane, Hordaland,</a:t>
            </a:r>
            <a:br>
              <a:rPr lang="nb-NO" dirty="0"/>
            </a:br>
            <a:r>
              <a:rPr lang="nb-NO" dirty="0"/>
              <a:t>Rogaland, Agder-fylkene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4F592BC-E238-45E2-A1F1-69B757A6B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8134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E70D4F29-1A9D-4011-8F9F-2C2C858470AA}"/>
              </a:ext>
            </a:extLst>
          </p:cNvPr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2.900 respondenter/kvartal og 11.700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19485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/>
              <a:t>Slukkeregion 5</a:t>
            </a:r>
            <a:br>
              <a:rPr lang="nb-NO" dirty="0"/>
            </a:br>
            <a:r>
              <a:rPr lang="nb-NO" dirty="0"/>
              <a:t>Østfold, Vestfold, Oslo, Akershus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7008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193685" y="6311900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3.550 respondenter/kvartal og 14.200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101C6E8-21C1-431D-B756-E83CEE9E3643}"/>
              </a:ext>
            </a:extLst>
          </p:cNvPr>
          <p:cNvSpPr txBox="1"/>
          <p:nvPr/>
        </p:nvSpPr>
        <p:spPr>
          <a:xfrm>
            <a:off x="692458" y="763480"/>
            <a:ext cx="202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38AE85A-56BD-4331-A031-2551366259BD}"/>
              </a:ext>
            </a:extLst>
          </p:cNvPr>
          <p:cNvSpPr txBox="1"/>
          <p:nvPr/>
        </p:nvSpPr>
        <p:spPr>
          <a:xfrm>
            <a:off x="838199" y="241137"/>
            <a:ext cx="2194776" cy="646331"/>
          </a:xfrm>
          <a:prstGeom prst="rect">
            <a:avLst/>
          </a:prstGeom>
          <a:solidFill>
            <a:srgbClr val="8EBEC7"/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FM-slukking 08.12.17</a:t>
            </a:r>
          </a:p>
          <a:p>
            <a:r>
              <a:rPr lang="nb-NO" i="1" dirty="0"/>
              <a:t>(NRK 20.09.17)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68D89665-76A0-444E-90B9-FC8F6A28724A}"/>
              </a:ext>
            </a:extLst>
          </p:cNvPr>
          <p:cNvSpPr txBox="1"/>
          <p:nvPr/>
        </p:nvSpPr>
        <p:spPr>
          <a:xfrm>
            <a:off x="1193685" y="6498227"/>
            <a:ext cx="11110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* Kanalene P5, P7 og NRJ er kun målt i to av tre måneder som lokalradio Q3-2017 og er ikke med i målingen fra Q4-2017 og etter.</a:t>
            </a:r>
          </a:p>
          <a:p>
            <a:r>
              <a:rPr lang="nb-NO" sz="1000" dirty="0"/>
              <a:t>** Kanalene P5, P7 og NRJ ble tatt ut av målingen i løpet av Q3-2017. Tallet viser årsgjennomsnittet for de gjenværende målte lokalradioene.</a:t>
            </a:r>
          </a:p>
        </p:txBody>
      </p:sp>
    </p:spTree>
    <p:extLst>
      <p:ext uri="{BB962C8B-B14F-4D97-AF65-F5344CB8AC3E}">
        <p14:creationId xmlns:p14="http://schemas.microsoft.com/office/powerpoint/2010/main" val="2307617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CA4C3-C128-4DF9-85BB-11980DE3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Slukkeregion 5</a:t>
            </a:r>
            <a:br>
              <a:rPr lang="nb-NO" dirty="0"/>
            </a:br>
            <a:r>
              <a:rPr lang="nb-NO" dirty="0"/>
              <a:t>Østfold, Vestfold, Oslo, Akershus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4F592BC-E238-45E2-A1F1-69B757A6B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446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EF70F4B7-36DA-4009-822D-B1579D9B1C0D}"/>
              </a:ext>
            </a:extLst>
          </p:cNvPr>
          <p:cNvSpPr txBox="1"/>
          <p:nvPr/>
        </p:nvSpPr>
        <p:spPr>
          <a:xfrm>
            <a:off x="1178367" y="6311900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3.550 respondenter/kvartal og 14.200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792B84E4-F788-4C51-BDAA-EC32FDDC757E}"/>
              </a:ext>
            </a:extLst>
          </p:cNvPr>
          <p:cNvSpPr txBox="1"/>
          <p:nvPr/>
        </p:nvSpPr>
        <p:spPr>
          <a:xfrm>
            <a:off x="1193685" y="6498227"/>
            <a:ext cx="11110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*Kanalene P5, P7 og NRJ er ikke med i målingen i Q4-2017 og etter. </a:t>
            </a:r>
          </a:p>
        </p:txBody>
      </p:sp>
    </p:spTree>
    <p:extLst>
      <p:ext uri="{BB962C8B-B14F-4D97-AF65-F5344CB8AC3E}">
        <p14:creationId xmlns:p14="http://schemas.microsoft.com/office/powerpoint/2010/main" val="176260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/>
              <a:t>Slukkeregion 6</a:t>
            </a:r>
            <a:br>
              <a:rPr lang="nb-NO" dirty="0"/>
            </a:br>
            <a:r>
              <a:rPr lang="nb-NO" dirty="0"/>
              <a:t>Troms, Finnmark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9046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575 respondenter/kvartal og 2.300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101C6E8-21C1-431D-B756-E83CEE9E3643}"/>
              </a:ext>
            </a:extLst>
          </p:cNvPr>
          <p:cNvSpPr txBox="1"/>
          <p:nvPr/>
        </p:nvSpPr>
        <p:spPr>
          <a:xfrm>
            <a:off x="692458" y="763480"/>
            <a:ext cx="202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38AE85A-56BD-4331-A031-2551366259BD}"/>
              </a:ext>
            </a:extLst>
          </p:cNvPr>
          <p:cNvSpPr txBox="1"/>
          <p:nvPr/>
        </p:nvSpPr>
        <p:spPr>
          <a:xfrm>
            <a:off x="838198" y="496834"/>
            <a:ext cx="2226973" cy="369332"/>
          </a:xfrm>
          <a:prstGeom prst="rect">
            <a:avLst/>
          </a:prstGeom>
          <a:solidFill>
            <a:srgbClr val="8EBEC7"/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FM-slukking 13.12.17</a:t>
            </a:r>
          </a:p>
        </p:txBody>
      </p:sp>
    </p:spTree>
    <p:extLst>
      <p:ext uri="{BB962C8B-B14F-4D97-AF65-F5344CB8AC3E}">
        <p14:creationId xmlns:p14="http://schemas.microsoft.com/office/powerpoint/2010/main" val="1208224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CA4C3-C128-4DF9-85BB-11980DE3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Slukkeregion 6</a:t>
            </a:r>
            <a:br>
              <a:rPr lang="nb-NO" dirty="0"/>
            </a:br>
            <a:r>
              <a:rPr lang="nb-NO" dirty="0"/>
              <a:t>Troms, Finnmark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4F592BC-E238-45E2-A1F1-69B757A6B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5814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32C67A40-4D5F-468E-B660-148DD8D28011}"/>
              </a:ext>
            </a:extLst>
          </p:cNvPr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575 respondenter/kvartal og 2.300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29957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CA4C3-C128-4DF9-85BB-11980DE3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Total alle regioner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4F592BC-E238-45E2-A1F1-69B757A6B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9448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EF70F4B7-36DA-4009-822D-B1579D9B1C0D}"/>
              </a:ext>
            </a:extLst>
          </p:cNvPr>
          <p:cNvSpPr txBox="1"/>
          <p:nvPr/>
        </p:nvSpPr>
        <p:spPr>
          <a:xfrm>
            <a:off x="1178367" y="6311900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11.375 respondenter/kvartal og 45.500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1914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Denne oversikten beskriver utviklingen i radiolytting på regionalt nivå med oppdaterte tall fra Q1 2018. Medietilsynet har utarbeidet oversikten på bakgrunn av tallmateriale tilsynet har mottatt fra </a:t>
            </a:r>
            <a:r>
              <a:rPr lang="nb-NO" dirty="0" err="1"/>
              <a:t>Kantar</a:t>
            </a:r>
            <a:r>
              <a:rPr lang="nb-NO" dirty="0"/>
              <a:t> Media. </a:t>
            </a:r>
          </a:p>
          <a:p>
            <a:endParaRPr lang="nb-NO" dirty="0"/>
          </a:p>
          <a:p>
            <a:r>
              <a:rPr lang="nb-NO" dirty="0" err="1"/>
              <a:t>Kantar</a:t>
            </a:r>
            <a:r>
              <a:rPr lang="nb-NO" dirty="0"/>
              <a:t> Media måler radiolytting på regionalt- og lokalt nivå med 45.000 årlige telefonintervju (CATI*) i Forbruker &amp; Media (F&amp;M). CATI-målingene representerer derfor de offisielle lyttertallene for norske lokalradioer og hvordan riksradioene gjør det lokalt. (Kilde: </a:t>
            </a:r>
            <a:r>
              <a:rPr lang="nb-NO" dirty="0" err="1"/>
              <a:t>Kantar</a:t>
            </a:r>
            <a:r>
              <a:rPr lang="nb-NO" dirty="0"/>
              <a:t> Media)</a:t>
            </a:r>
            <a:br>
              <a:rPr lang="nb-NO" dirty="0"/>
            </a:b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99D50AE-564C-4FDF-8F38-7993A64DF7A0}"/>
              </a:ext>
            </a:extLst>
          </p:cNvPr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*CATI (Computer-</a:t>
            </a:r>
            <a:r>
              <a:rPr lang="nb-NO" sz="1200" dirty="0" err="1"/>
              <a:t>Assisted</a:t>
            </a:r>
            <a:r>
              <a:rPr lang="nb-NO" sz="1200" dirty="0"/>
              <a:t> Telephone </a:t>
            </a:r>
            <a:r>
              <a:rPr lang="nb-NO" sz="1200" dirty="0" err="1"/>
              <a:t>Interviewing</a:t>
            </a:r>
            <a:r>
              <a:rPr lang="nb-NO" sz="1200" dirty="0"/>
              <a:t>) – Informasjon innhentes gjennom telefonintervjuer basert på et fastsatt spørreskjema</a:t>
            </a:r>
            <a:r>
              <a:rPr lang="nb-NO" sz="1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552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Begreper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Daglig dekning: Andel av befolkningen som har lyttet til en gitt kanal i løpet av en gjennomsnittsdag.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383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Oversikt over kanaler i undersøkelsen</a:t>
            </a:r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308276"/>
              </p:ext>
            </p:extLst>
          </p:nvPr>
        </p:nvGraphicFramePr>
        <p:xfrm>
          <a:off x="838200" y="2001606"/>
          <a:ext cx="1681334" cy="223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334">
                  <a:extLst>
                    <a:ext uri="{9D8B030D-6E8A-4147-A177-3AD203B41FA5}">
                      <a16:colId xmlns:a16="http://schemas.microsoft.com/office/drawing/2014/main" val="2359599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De fem trad.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758418"/>
                  </a:ext>
                </a:extLst>
              </a:tr>
              <a:tr h="373306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P1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951860"/>
                  </a:ext>
                </a:extLst>
              </a:tr>
              <a:tr h="373306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P2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578015"/>
                  </a:ext>
                </a:extLst>
              </a:tr>
              <a:tr h="373306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P3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503163"/>
                  </a:ext>
                </a:extLst>
              </a:tr>
              <a:tr h="373306">
                <a:tc>
                  <a:txBody>
                    <a:bodyPr/>
                    <a:lstStyle/>
                    <a:p>
                      <a:r>
                        <a:rPr lang="nb-NO" dirty="0"/>
                        <a:t>P4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5464"/>
                  </a:ext>
                </a:extLst>
              </a:tr>
              <a:tr h="373306">
                <a:tc>
                  <a:txBody>
                    <a:bodyPr/>
                    <a:lstStyle/>
                    <a:p>
                      <a:r>
                        <a:rPr lang="nb-NO" dirty="0"/>
                        <a:t>Radio</a:t>
                      </a:r>
                      <a:r>
                        <a:rPr lang="nb-NO" baseline="0" dirty="0"/>
                        <a:t> Norge</a:t>
                      </a:r>
                      <a:endParaRPr lang="nb-NO" dirty="0"/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122433"/>
                  </a:ext>
                </a:extLst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824626"/>
              </p:ext>
            </p:extLst>
          </p:nvPr>
        </p:nvGraphicFramePr>
        <p:xfrm>
          <a:off x="3225800" y="2001606"/>
          <a:ext cx="812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5756367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1978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Nisjekanaler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805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Alltid Nyheter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P9 Retro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208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mP3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P10 Country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5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P1 Distriktssendinger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NRJ (riks, Oslo, Bergen, Trondheim)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83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Klassisk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Kiss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396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</a:t>
                      </a:r>
                      <a:r>
                        <a:rPr lang="nb-NO" baseline="0" dirty="0">
                          <a:solidFill>
                            <a:schemeClr val="bg1"/>
                          </a:solidFill>
                        </a:rPr>
                        <a:t> P13</a:t>
                      </a:r>
                      <a:endParaRPr lang="nb-NO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Radio Rock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90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NRK P1+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Norsk Pop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8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P5 Hits (riks, Oslo, Bergen, Trondheim)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Radio Topp 40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421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P6 Rock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Radio Vinyl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272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P7 Klem (riks, Oslo, Trondheim)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P24-7 MIX (tidl. Radio Soft)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40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P8 Pop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Radio 1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99341"/>
                  </a:ext>
                </a:extLst>
              </a:tr>
            </a:tbl>
          </a:graphicData>
        </a:graphic>
      </p:graphicFrame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058452"/>
              </p:ext>
            </p:extLst>
          </p:nvPr>
        </p:nvGraphicFramePr>
        <p:xfrm>
          <a:off x="1678867" y="1384936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1103071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510087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120679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NRK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P4 Gruppen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Bauer Media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099723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619C3D1E-EA78-465C-AF4B-7DFBF002E962}"/>
              </a:ext>
            </a:extLst>
          </p:cNvPr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Kanaler som er med i 2018.</a:t>
            </a:r>
            <a:endParaRPr lang="nb-NO" sz="12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74128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5843" y="-146199"/>
            <a:ext cx="10515600" cy="1325563"/>
          </a:xfrm>
        </p:spPr>
        <p:txBody>
          <a:bodyPr/>
          <a:lstStyle/>
          <a:p>
            <a:r>
              <a:rPr lang="nb-NO" dirty="0"/>
              <a:t>Oversikt over kanaler i undersøkelsen</a:t>
            </a:r>
          </a:p>
        </p:txBody>
      </p:sp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978910"/>
              </p:ext>
            </p:extLst>
          </p:nvPr>
        </p:nvGraphicFramePr>
        <p:xfrm>
          <a:off x="2269244" y="819412"/>
          <a:ext cx="81008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321">
                  <a:extLst>
                    <a:ext uri="{9D8B030D-6E8A-4147-A177-3AD203B41FA5}">
                      <a16:colId xmlns:a16="http://schemas.microsoft.com/office/drawing/2014/main" val="4110307178"/>
                    </a:ext>
                  </a:extLst>
                </a:gridCol>
                <a:gridCol w="1023583">
                  <a:extLst>
                    <a:ext uri="{9D8B030D-6E8A-4147-A177-3AD203B41FA5}">
                      <a16:colId xmlns:a16="http://schemas.microsoft.com/office/drawing/2014/main" val="2551008703"/>
                    </a:ext>
                  </a:extLst>
                </a:gridCol>
                <a:gridCol w="1019763">
                  <a:extLst>
                    <a:ext uri="{9D8B030D-6E8A-4147-A177-3AD203B41FA5}">
                      <a16:colId xmlns:a16="http://schemas.microsoft.com/office/drawing/2014/main" val="1612067967"/>
                    </a:ext>
                  </a:extLst>
                </a:gridCol>
                <a:gridCol w="1327652">
                  <a:extLst>
                    <a:ext uri="{9D8B030D-6E8A-4147-A177-3AD203B41FA5}">
                      <a16:colId xmlns:a16="http://schemas.microsoft.com/office/drawing/2014/main" val="3862754600"/>
                    </a:ext>
                  </a:extLst>
                </a:gridCol>
                <a:gridCol w="1051052">
                  <a:extLst>
                    <a:ext uri="{9D8B030D-6E8A-4147-A177-3AD203B41FA5}">
                      <a16:colId xmlns:a16="http://schemas.microsoft.com/office/drawing/2014/main" val="1192147388"/>
                    </a:ext>
                  </a:extLst>
                </a:gridCol>
                <a:gridCol w="1303361">
                  <a:extLst>
                    <a:ext uri="{9D8B030D-6E8A-4147-A177-3AD203B41FA5}">
                      <a16:colId xmlns:a16="http://schemas.microsoft.com/office/drawing/2014/main" val="2997017935"/>
                    </a:ext>
                  </a:extLst>
                </a:gridCol>
                <a:gridCol w="1294148">
                  <a:extLst>
                    <a:ext uri="{9D8B030D-6E8A-4147-A177-3AD203B41FA5}">
                      <a16:colId xmlns:a16="http://schemas.microsoft.com/office/drawing/2014/main" val="1859904712"/>
                    </a:ext>
                  </a:extLst>
                </a:gridCol>
              </a:tblGrid>
              <a:tr h="211181"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Region 1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Region 2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Region 3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Region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Region 5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bg1"/>
                          </a:solidFill>
                        </a:rPr>
                        <a:t>Region 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099723"/>
                  </a:ext>
                </a:extLst>
              </a:tr>
            </a:tbl>
          </a:graphicData>
        </a:graphic>
      </p:graphicFrame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5E841416-0F85-4C8B-B79F-3710C5D476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091137"/>
              </p:ext>
            </p:extLst>
          </p:nvPr>
        </p:nvGraphicFramePr>
        <p:xfrm>
          <a:off x="1338846" y="1347341"/>
          <a:ext cx="9489593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1">
                  <a:extLst>
                    <a:ext uri="{9D8B030D-6E8A-4147-A177-3AD203B41FA5}">
                      <a16:colId xmlns:a16="http://schemas.microsoft.com/office/drawing/2014/main" val="2323257056"/>
                    </a:ext>
                  </a:extLst>
                </a:gridCol>
                <a:gridCol w="3008482">
                  <a:extLst>
                    <a:ext uri="{9D8B030D-6E8A-4147-A177-3AD203B41FA5}">
                      <a16:colId xmlns:a16="http://schemas.microsoft.com/office/drawing/2014/main" val="2433874673"/>
                    </a:ext>
                  </a:extLst>
                </a:gridCol>
                <a:gridCol w="3383900">
                  <a:extLst>
                    <a:ext uri="{9D8B030D-6E8A-4147-A177-3AD203B41FA5}">
                      <a16:colId xmlns:a16="http://schemas.microsoft.com/office/drawing/2014/main" val="809824337"/>
                    </a:ext>
                  </a:extLst>
                </a:gridCol>
              </a:tblGrid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3 Bodø</a:t>
                      </a:r>
                    </a:p>
                  </a:txBody>
                  <a:tcPr>
                    <a:solidFill>
                      <a:srgbClr val="0064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 err="1">
                          <a:solidFill>
                            <a:schemeClr val="tx1"/>
                          </a:solidFill>
                        </a:rPr>
                        <a:t>SolørRadioen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/>
                        <a:t>Radio Sørvest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802870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1 FM Molde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 err="1">
                          <a:solidFill>
                            <a:schemeClr val="tx1"/>
                          </a:solidFill>
                        </a:rPr>
                        <a:t>TrysilRadioen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Lyngdal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169313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Nea Radio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 err="1">
                          <a:solidFill>
                            <a:schemeClr val="tx1"/>
                          </a:solidFill>
                        </a:rPr>
                        <a:t>ØsterdalsRadioen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3.16 (fra 03.05.17)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47882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Trøndelag (fra 03.01.17)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3.16 (fra 03.05.17)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</a:t>
                      </a:r>
                      <a:r>
                        <a:rPr lang="nb-NO" b="0" dirty="0" err="1">
                          <a:solidFill>
                            <a:schemeClr val="bg1"/>
                          </a:solidFill>
                        </a:rPr>
                        <a:t>Rox</a:t>
                      </a:r>
                      <a:endParaRPr lang="nb-NO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24112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Ålesund</a:t>
                      </a:r>
                    </a:p>
                  </a:txBody>
                  <a:tcPr>
                    <a:solidFill>
                      <a:srgbClr val="8EBEC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102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Sandefjord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074427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 err="1"/>
                        <a:t>ElverumsRadioen</a:t>
                      </a:r>
                      <a:endParaRPr lang="nb-NO" b="0" dirty="0"/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Atlantic Ryfylkeradioen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Tønsberg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05982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 err="1"/>
                        <a:t>HamarRadioen</a:t>
                      </a:r>
                      <a:endParaRPr lang="nb-NO" b="0" dirty="0"/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Kvinesdal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The Beat (Oslo)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060672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Grenland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Loland (03.10.16)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Ordentlig Radio (03.01.17)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318874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Kongsvinger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</a:t>
                      </a:r>
                      <a:r>
                        <a:rPr lang="nb-NO" b="0" dirty="0" err="1">
                          <a:solidFill>
                            <a:schemeClr val="bg1"/>
                          </a:solidFill>
                        </a:rPr>
                        <a:t>Nordsjø</a:t>
                      </a:r>
                      <a:endParaRPr lang="nb-NO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Metro Oslo/Akershus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23985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Metro Buskerud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Sandnes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Alta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09594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Metro Oppland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Metro Sør (tidl. Radio Sør)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Bardufoss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60921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The Beat (Oslo)</a:t>
                      </a:r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Jærradioen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b="0" dirty="0">
                          <a:solidFill>
                            <a:schemeClr val="bg1"/>
                          </a:solidFill>
                        </a:rPr>
                        <a:t>Radio Tromsø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263730"/>
                  </a:ext>
                </a:extLst>
              </a:tr>
              <a:tr h="353732">
                <a:tc>
                  <a:txBody>
                    <a:bodyPr/>
                    <a:lstStyle/>
                    <a:p>
                      <a:r>
                        <a:rPr lang="nb-NO" b="0" dirty="0"/>
                        <a:t>Radio </a:t>
                      </a:r>
                      <a:r>
                        <a:rPr lang="nb-NO" b="0" dirty="0" err="1"/>
                        <a:t>Randsfjord</a:t>
                      </a:r>
                      <a:endParaRPr lang="nb-NO" b="0" dirty="0"/>
                    </a:p>
                  </a:txBody>
                  <a:tcPr>
                    <a:solidFill>
                      <a:srgbClr val="D5E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nb-NO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894951"/>
                  </a:ext>
                </a:extLst>
              </a:tr>
            </a:tbl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id="{C7389CFB-7C03-4D64-8786-22768C993A0A}"/>
              </a:ext>
            </a:extLst>
          </p:cNvPr>
          <p:cNvSpPr txBox="1"/>
          <p:nvPr/>
        </p:nvSpPr>
        <p:spPr>
          <a:xfrm>
            <a:off x="1187245" y="6317750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Kanaler som er med i 2018. Undersøkelsen inneholder også andre ikke spesifiserte lokalradioer og utenlandsk radio.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7BD7F9A1-40CE-4B68-8711-64F536037921}"/>
              </a:ext>
            </a:extLst>
          </p:cNvPr>
          <p:cNvSpPr txBox="1"/>
          <p:nvPr/>
        </p:nvSpPr>
        <p:spPr>
          <a:xfrm>
            <a:off x="1187245" y="6485727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Kanalene er sortert geografisk etter regioninndelingen i slukkeplanen. Utgangspunkt for sorteringen er FM-konsesjonens geografiske tilhørighet.</a:t>
            </a:r>
          </a:p>
        </p:txBody>
      </p:sp>
    </p:spTree>
    <p:extLst>
      <p:ext uri="{BB962C8B-B14F-4D97-AF65-F5344CB8AC3E}">
        <p14:creationId xmlns:p14="http://schemas.microsoft.com/office/powerpoint/2010/main" val="10643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/>
              <a:t>Slukkeregion 1</a:t>
            </a:r>
            <a:br>
              <a:rPr lang="nb-NO" dirty="0"/>
            </a:br>
            <a:r>
              <a:rPr lang="nb-NO" dirty="0"/>
              <a:t>Nordland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3618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600 respondenter/kvartal og 2.400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101C6E8-21C1-431D-B756-E83CEE9E3643}"/>
              </a:ext>
            </a:extLst>
          </p:cNvPr>
          <p:cNvSpPr txBox="1"/>
          <p:nvPr/>
        </p:nvSpPr>
        <p:spPr>
          <a:xfrm>
            <a:off x="692458" y="763480"/>
            <a:ext cx="202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38AE85A-56BD-4331-A031-2551366259BD}"/>
              </a:ext>
            </a:extLst>
          </p:cNvPr>
          <p:cNvSpPr txBox="1"/>
          <p:nvPr/>
        </p:nvSpPr>
        <p:spPr>
          <a:xfrm>
            <a:off x="838198" y="496835"/>
            <a:ext cx="2246291" cy="369332"/>
          </a:xfrm>
          <a:prstGeom prst="rect">
            <a:avLst/>
          </a:prstGeom>
          <a:solidFill>
            <a:srgbClr val="8EBEC7"/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FM-slukking 11.01.17</a:t>
            </a:r>
          </a:p>
        </p:txBody>
      </p:sp>
    </p:spTree>
    <p:extLst>
      <p:ext uri="{BB962C8B-B14F-4D97-AF65-F5344CB8AC3E}">
        <p14:creationId xmlns:p14="http://schemas.microsoft.com/office/powerpoint/2010/main" val="158243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CA4C3-C128-4DF9-85BB-11980DE3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Slukkeregion 1</a:t>
            </a:r>
            <a:br>
              <a:rPr lang="nb-NO" dirty="0"/>
            </a:br>
            <a:r>
              <a:rPr lang="nb-NO" dirty="0"/>
              <a:t>Nordland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4F592BC-E238-45E2-A1F1-69B757A6B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7782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88312D77-E21B-4650-BA79-4FC5F6343267}"/>
              </a:ext>
            </a:extLst>
          </p:cNvPr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600 respondenter/kvartal og 2.400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0197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Slukkeregion 2</a:t>
            </a:r>
            <a:br>
              <a:rPr lang="nb-NO" dirty="0"/>
            </a:br>
            <a:r>
              <a:rPr lang="nb-NO" dirty="0"/>
              <a:t>Trøndelag, Møre og Romsdal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399905"/>
              </p:ext>
            </p:extLst>
          </p:nvPr>
        </p:nvGraphicFramePr>
        <p:xfrm>
          <a:off x="838200" y="181880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Sylinder 7">
            <a:extLst>
              <a:ext uri="{FF2B5EF4-FFF2-40B4-BE49-F238E27FC236}">
                <a16:creationId xmlns:a16="http://schemas.microsoft.com/office/drawing/2014/main" id="{2FACA190-A496-4901-9FA1-12ECA7CCC5DA}"/>
              </a:ext>
            </a:extLst>
          </p:cNvPr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1.650 respondenter/kvartal og 6.600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B61925D-D356-4392-9C01-D7623305A9A4}"/>
              </a:ext>
            </a:extLst>
          </p:cNvPr>
          <p:cNvSpPr txBox="1"/>
          <p:nvPr/>
        </p:nvSpPr>
        <p:spPr>
          <a:xfrm>
            <a:off x="838199" y="381575"/>
            <a:ext cx="2175457" cy="646331"/>
          </a:xfrm>
          <a:prstGeom prst="rect">
            <a:avLst/>
          </a:prstGeom>
          <a:solidFill>
            <a:srgbClr val="8EBEC7"/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FM-slukking 21.04.17</a:t>
            </a:r>
          </a:p>
          <a:p>
            <a:r>
              <a:rPr lang="nb-NO" i="1" dirty="0"/>
              <a:t>(NRK 08.02.17)</a:t>
            </a:r>
          </a:p>
        </p:txBody>
      </p:sp>
    </p:spTree>
    <p:extLst>
      <p:ext uri="{BB962C8B-B14F-4D97-AF65-F5344CB8AC3E}">
        <p14:creationId xmlns:p14="http://schemas.microsoft.com/office/powerpoint/2010/main" val="4025605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CA4C3-C128-4DF9-85BB-11980DE3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Slukkeregion 2</a:t>
            </a:r>
            <a:br>
              <a:rPr lang="nb-NO" dirty="0"/>
            </a:br>
            <a:r>
              <a:rPr lang="nb-NO" dirty="0"/>
              <a:t>Trøndelag, Møre og Romsdal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4F592BC-E238-45E2-A1F1-69B757A6B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0445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4931E89C-0A8B-4D59-9928-232B24A0E603}"/>
              </a:ext>
            </a:extLst>
          </p:cNvPr>
          <p:cNvSpPr txBox="1"/>
          <p:nvPr/>
        </p:nvSpPr>
        <p:spPr>
          <a:xfrm>
            <a:off x="1187245" y="6437672"/>
            <a:ext cx="10264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Kilde: </a:t>
            </a:r>
            <a:r>
              <a:rPr lang="nb-NO" sz="1200" dirty="0" err="1"/>
              <a:t>Kantar</a:t>
            </a:r>
            <a:r>
              <a:rPr lang="nb-NO" sz="1200" dirty="0"/>
              <a:t> Media. </a:t>
            </a:r>
            <a:r>
              <a:rPr lang="nb-NO" sz="1200" i="1" dirty="0"/>
              <a:t>F&amp;M CATI. </a:t>
            </a:r>
            <a:r>
              <a:rPr lang="nb-NO" sz="1200" dirty="0"/>
              <a:t>Telefonintervjuer (CATI) av 1.650 respondenter/kvartal og 6.600 respondenter/år. Alle ukedager.</a:t>
            </a:r>
            <a:endParaRPr lang="nb-NO" sz="12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03579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T mal 2015.potx" id="{CDF270B5-3712-4A77-9DAF-89F7AB7D5FEF}" vid="{463179A9-5D0A-4C63-A826-EDCC3F67A85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MT mal 2015</Template>
  <TotalTime>2363</TotalTime>
  <Words>1291</Words>
  <Application>Microsoft Office PowerPoint</Application>
  <PresentationFormat>Widescreen</PresentationFormat>
  <Paragraphs>342</Paragraphs>
  <Slides>18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2" baseType="lpstr">
      <vt:lpstr>Arial</vt:lpstr>
      <vt:lpstr>Arial Narrow</vt:lpstr>
      <vt:lpstr>Calibri</vt:lpstr>
      <vt:lpstr>Office-tema</vt:lpstr>
      <vt:lpstr>Regional radiolytting</vt:lpstr>
      <vt:lpstr>Bakgrunn</vt:lpstr>
      <vt:lpstr>Begreper</vt:lpstr>
      <vt:lpstr>Oversikt over kanaler i undersøkelsen</vt:lpstr>
      <vt:lpstr>Oversikt over kanaler i undersøkelsen</vt:lpstr>
      <vt:lpstr>Slukkeregion 1 Nordland</vt:lpstr>
      <vt:lpstr>Slukkeregion 1 Nordland</vt:lpstr>
      <vt:lpstr>Slukkeregion 2 Trøndelag, Møre og Romsdal</vt:lpstr>
      <vt:lpstr>Slukkeregion 2 Trøndelag, Møre og Romsdal</vt:lpstr>
      <vt:lpstr>Slukkeregion 3 Telemark, Buskerud, Hedmark, Oppland</vt:lpstr>
      <vt:lpstr>Slukkeregion 3 Telemark, Buskerud, Hedmark, Oppland</vt:lpstr>
      <vt:lpstr>Slukkeregion 4 Sogn og Fjordane, Hordaland, Rogaland, Agder-fylkene</vt:lpstr>
      <vt:lpstr>Slukkeregion 4 Sogn og Fjordane, Hordaland, Rogaland, Agder-fylkene</vt:lpstr>
      <vt:lpstr>Slukkeregion 5 Østfold, Vestfold, Oslo, Akershus</vt:lpstr>
      <vt:lpstr>Slukkeregion 5 Østfold, Vestfold, Oslo, Akershus</vt:lpstr>
      <vt:lpstr>Slukkeregion 6 Troms, Finnmark</vt:lpstr>
      <vt:lpstr>Slukkeregion 6 Troms, Finnmark</vt:lpstr>
      <vt:lpstr>Total alle regioner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Nasjonale radiokanaler</dc:title>
  <dc:creator>Lars Tore Kletvang</dc:creator>
  <cp:lastModifiedBy>Lars Tore Kletvang</cp:lastModifiedBy>
  <cp:revision>124</cp:revision>
  <cp:lastPrinted>2018-01-18T15:05:28Z</cp:lastPrinted>
  <dcterms:created xsi:type="dcterms:W3CDTF">2017-11-06T11:44:26Z</dcterms:created>
  <dcterms:modified xsi:type="dcterms:W3CDTF">2018-04-19T13:00:38Z</dcterms:modified>
</cp:coreProperties>
</file>