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7" r:id="rId3"/>
    <p:sldId id="278" r:id="rId4"/>
    <p:sldId id="276" r:id="rId5"/>
    <p:sldId id="271" r:id="rId6"/>
    <p:sldId id="302" r:id="rId7"/>
    <p:sldId id="300" r:id="rId8"/>
    <p:sldId id="293" r:id="rId9"/>
    <p:sldId id="261" r:id="rId10"/>
    <p:sldId id="279" r:id="rId11"/>
    <p:sldId id="292" r:id="rId12"/>
    <p:sldId id="283" r:id="rId13"/>
    <p:sldId id="270" r:id="rId14"/>
    <p:sldId id="263" r:id="rId15"/>
    <p:sldId id="301" r:id="rId16"/>
    <p:sldId id="267" r:id="rId17"/>
    <p:sldId id="268" r:id="rId18"/>
    <p:sldId id="280" r:id="rId19"/>
    <p:sldId id="281" r:id="rId20"/>
    <p:sldId id="272" r:id="rId21"/>
    <p:sldId id="274" r:id="rId22"/>
    <p:sldId id="294" r:id="rId23"/>
    <p:sldId id="273" r:id="rId24"/>
    <p:sldId id="295" r:id="rId25"/>
    <p:sldId id="285" r:id="rId26"/>
    <p:sldId id="298" r:id="rId27"/>
    <p:sldId id="299" r:id="rId28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BEC7"/>
    <a:srgbClr val="D5E8E9"/>
    <a:srgbClr val="00646B"/>
    <a:srgbClr val="B2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6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1860" b="1" dirty="0"/>
              <a:t>Årlig utvikling</a:t>
            </a:r>
            <a:r>
              <a:rPr lang="nb-NO" sz="1860" b="1" baseline="0" dirty="0"/>
              <a:t> </a:t>
            </a:r>
            <a:r>
              <a:rPr lang="nb-NO" sz="1860" b="1" dirty="0"/>
              <a:t>2014-2018 </a:t>
            </a:r>
            <a:r>
              <a:rPr lang="nb-NO" sz="1860" b="1" baseline="0" dirty="0"/>
              <a:t>- a</a:t>
            </a:r>
            <a:r>
              <a:rPr lang="nb-NO" sz="1860" b="1" dirty="0"/>
              <a:t>lle nasjonale kanaler i</a:t>
            </a:r>
            <a:r>
              <a:rPr lang="nb-NO" sz="1860" b="1" baseline="0" dirty="0"/>
              <a:t> prosent</a:t>
            </a:r>
            <a:endParaRPr lang="nb-NO" sz="186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646B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Kategori 1</c:v>
                </c:pt>
              </c:strCache>
            </c:strRef>
          </c:cat>
          <c:val>
            <c:numRef>
              <c:f>'Ark1'!$B$2</c:f>
              <c:numCache>
                <c:formatCode>General</c:formatCode>
                <c:ptCount val="1"/>
                <c:pt idx="0">
                  <c:v>69.8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AD-4420-8ED5-230FED2286F7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8EBEC7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610-453F-AAF4-E1243B745D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Kategori 1</c:v>
                </c:pt>
              </c:strCache>
            </c:strRef>
          </c:cat>
          <c:val>
            <c:numRef>
              <c:f>'Ark1'!$C$2</c:f>
              <c:numCache>
                <c:formatCode>General</c:formatCode>
                <c:ptCount val="1"/>
                <c:pt idx="0">
                  <c:v>68.900000000000006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AD-4420-8ED5-230FED2286F7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B2D3D7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Kategori 1</c:v>
                </c:pt>
              </c:strCache>
            </c:strRef>
          </c:cat>
          <c:val>
            <c:numRef>
              <c:f>'Ark1'!$D$2</c:f>
              <c:numCache>
                <c:formatCode>General</c:formatCode>
                <c:ptCount val="1"/>
                <c:pt idx="0">
                  <c:v>67.599999999999994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AD-4420-8ED5-230FED2286F7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D5E8E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Kategori 1</c:v>
                </c:pt>
              </c:strCache>
            </c:strRef>
          </c:cat>
          <c:val>
            <c:numRef>
              <c:f>'Ark1'!$E$2</c:f>
              <c:numCache>
                <c:formatCode>General</c:formatCode>
                <c:ptCount val="1"/>
                <c:pt idx="0">
                  <c:v>63.2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AD-4420-8ED5-230FED2286F7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2018 YTD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4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tint val="54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tint val="54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Kategori 1</c:v>
                </c:pt>
              </c:strCache>
            </c:strRef>
          </c:cat>
          <c:val>
            <c:numRef>
              <c:f>'Ark1'!$F$2</c:f>
              <c:numCache>
                <c:formatCode>0.0</c:formatCode>
                <c:ptCount val="1"/>
                <c:pt idx="0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94-47CF-9EDB-961BAE99831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54044672"/>
        <c:axId val="654043032"/>
      </c:barChart>
      <c:catAx>
        <c:axId val="6540446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54043032"/>
        <c:crosses val="autoZero"/>
        <c:auto val="1"/>
        <c:lblAlgn val="ctr"/>
        <c:lblOffset val="100"/>
        <c:noMultiLvlLbl val="0"/>
      </c:catAx>
      <c:valAx>
        <c:axId val="654043032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54044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De fem</a:t>
            </a:r>
            <a:r>
              <a:rPr lang="nb-NO" b="1" baseline="0" dirty="0"/>
              <a:t> tradisjonelle og de øvrige kanalene i minutter lyttet</a:t>
            </a:r>
          </a:p>
          <a:p>
            <a:pPr>
              <a:defRPr b="1"/>
            </a:pPr>
            <a:r>
              <a:rPr lang="nb-NO" b="1" baseline="0" dirty="0"/>
              <a:t>år 2014-18 – måned jan.2016 – mar.2018</a:t>
            </a:r>
            <a:endParaRPr lang="nb-NO" b="1" dirty="0"/>
          </a:p>
        </c:rich>
      </c:tx>
      <c:layout>
        <c:manualLayout>
          <c:xMode val="edge"/>
          <c:yMode val="edge"/>
          <c:x val="0.22060985583323825"/>
          <c:y val="1.7511854974263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De fem tradisjonelle (NRK P1, NRK P2, NRK P3, P4 og Radio Norge)</c:v>
                </c:pt>
              </c:strCache>
            </c:strRef>
          </c:tx>
          <c:spPr>
            <a:ln w="28575" cap="rnd">
              <a:solidFill>
                <a:srgbClr val="00646B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97-4F60-A5A1-0F8927AD2BD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52-4E63-B505-CEBE8F3B090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7D97-4F60-A5A1-0F8927AD2BD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D97-4F60-A5A1-0F8927AD2BD1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66-430B-ACF0-FF70F7580020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D97-4F60-A5A1-0F8927AD2BD1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D97-4F60-A5A1-0F8927AD2BD1}"/>
                </c:ext>
              </c:extLst>
            </c:dLbl>
            <c:dLbl>
              <c:idx val="14"/>
              <c:layout>
                <c:manualLayout>
                  <c:x val="-2.0531400966183663E-2"/>
                  <c:y val="-4.529370134465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64-45A4-92F5-9CCC3B9D6D7D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66-430B-ACF0-FF70F7580020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D97-4F60-A5A1-0F8927AD2BD1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52-4E63-B505-CEBE8F3B0906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752-4E63-B505-CEBE8F3B0906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7D97-4F60-A5A1-0F8927AD2BD1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97-4F60-A5A1-0F8927AD2BD1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66-430B-ACF0-FF70F7580020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97-4F60-A5A1-0F8927AD2BD1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97-4F60-A5A1-0F8927AD2BD1}"/>
                </c:ext>
              </c:extLst>
            </c:dLbl>
            <c:dLbl>
              <c:idx val="26"/>
              <c:layout>
                <c:manualLayout>
                  <c:x val="-1.8115942028985595E-2"/>
                  <c:y val="-5.6617126680820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64-45A4-92F5-9CCC3B9D6D7D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66-430B-ACF0-FF70F7580020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7D97-4F60-A5A1-0F8927AD2BD1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52-4E63-B505-CEBE8F3B0906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52-4E63-B505-CEBE8F3B09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'Ark1'!$A$2:$A$34</c:f>
              <c:strCache>
                <c:ptCount val="3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YTD</c:v>
                </c:pt>
                <c:pt idx="6">
                  <c:v>jan.16</c:v>
                </c:pt>
                <c:pt idx="7">
                  <c:v>feb.16</c:v>
                </c:pt>
                <c:pt idx="8">
                  <c:v>mar.16</c:v>
                </c:pt>
                <c:pt idx="9">
                  <c:v>apr.16</c:v>
                </c:pt>
                <c:pt idx="10">
                  <c:v>mai.16</c:v>
                </c:pt>
                <c:pt idx="11">
                  <c:v>jun.16</c:v>
                </c:pt>
                <c:pt idx="12">
                  <c:v>jul.16</c:v>
                </c:pt>
                <c:pt idx="13">
                  <c:v>aug.16</c:v>
                </c:pt>
                <c:pt idx="14">
                  <c:v>sep.16</c:v>
                </c:pt>
                <c:pt idx="15">
                  <c:v>okt.16</c:v>
                </c:pt>
                <c:pt idx="16">
                  <c:v>nov.16</c:v>
                </c:pt>
                <c:pt idx="17">
                  <c:v>des.16</c:v>
                </c:pt>
                <c:pt idx="18">
                  <c:v>jan.17</c:v>
                </c:pt>
                <c:pt idx="19">
                  <c:v>feb.17</c:v>
                </c:pt>
                <c:pt idx="20">
                  <c:v>mar.17</c:v>
                </c:pt>
                <c:pt idx="21">
                  <c:v>apr.17</c:v>
                </c:pt>
                <c:pt idx="22">
                  <c:v>mai.17</c:v>
                </c:pt>
                <c:pt idx="23">
                  <c:v>jun.17</c:v>
                </c:pt>
                <c:pt idx="24">
                  <c:v>jul.17</c:v>
                </c:pt>
                <c:pt idx="25">
                  <c:v>aug.17</c:v>
                </c:pt>
                <c:pt idx="26">
                  <c:v>sep.17</c:v>
                </c:pt>
                <c:pt idx="27">
                  <c:v>okt.17</c:v>
                </c:pt>
                <c:pt idx="28">
                  <c:v>nov.17</c:v>
                </c:pt>
                <c:pt idx="29">
                  <c:v>des.17</c:v>
                </c:pt>
                <c:pt idx="30">
                  <c:v>jan.18</c:v>
                </c:pt>
                <c:pt idx="31">
                  <c:v>feb.18</c:v>
                </c:pt>
                <c:pt idx="32">
                  <c:v>mar.18</c:v>
                </c:pt>
              </c:strCache>
            </c:strRef>
          </c:cat>
          <c:val>
            <c:numRef>
              <c:f>'Ark1'!$B$2:$B$34</c:f>
              <c:numCache>
                <c:formatCode>0</c:formatCode>
                <c:ptCount val="33"/>
                <c:pt idx="0">
                  <c:v>79</c:v>
                </c:pt>
                <c:pt idx="1">
                  <c:v>75</c:v>
                </c:pt>
                <c:pt idx="2">
                  <c:v>70</c:v>
                </c:pt>
                <c:pt idx="3">
                  <c:v>58</c:v>
                </c:pt>
                <c:pt idx="4">
                  <c:v>46</c:v>
                </c:pt>
                <c:pt idx="6">
                  <c:v>68</c:v>
                </c:pt>
                <c:pt idx="7">
                  <c:v>71</c:v>
                </c:pt>
                <c:pt idx="8">
                  <c:v>71</c:v>
                </c:pt>
                <c:pt idx="9">
                  <c:v>73</c:v>
                </c:pt>
                <c:pt idx="10">
                  <c:v>74</c:v>
                </c:pt>
                <c:pt idx="11">
                  <c:v>73</c:v>
                </c:pt>
                <c:pt idx="12">
                  <c:v>66</c:v>
                </c:pt>
                <c:pt idx="13">
                  <c:v>70</c:v>
                </c:pt>
                <c:pt idx="14">
                  <c:v>71</c:v>
                </c:pt>
                <c:pt idx="15">
                  <c:v>72</c:v>
                </c:pt>
                <c:pt idx="16">
                  <c:v>71</c:v>
                </c:pt>
                <c:pt idx="17">
                  <c:v>65</c:v>
                </c:pt>
                <c:pt idx="18">
                  <c:v>66</c:v>
                </c:pt>
                <c:pt idx="19">
                  <c:v>64</c:v>
                </c:pt>
                <c:pt idx="20">
                  <c:v>67</c:v>
                </c:pt>
                <c:pt idx="21">
                  <c:v>64</c:v>
                </c:pt>
                <c:pt idx="22">
                  <c:v>61</c:v>
                </c:pt>
                <c:pt idx="23">
                  <c:v>61</c:v>
                </c:pt>
                <c:pt idx="24">
                  <c:v>56</c:v>
                </c:pt>
                <c:pt idx="25">
                  <c:v>56</c:v>
                </c:pt>
                <c:pt idx="26">
                  <c:v>54</c:v>
                </c:pt>
                <c:pt idx="27">
                  <c:v>54</c:v>
                </c:pt>
                <c:pt idx="28">
                  <c:v>52</c:v>
                </c:pt>
                <c:pt idx="29">
                  <c:v>44</c:v>
                </c:pt>
                <c:pt idx="30">
                  <c:v>47</c:v>
                </c:pt>
                <c:pt idx="31">
                  <c:v>46</c:v>
                </c:pt>
                <c:pt idx="32">
                  <c:v>48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DD6D-4571-B100-AEA8A27B3FED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Øvrige kanaler (se kanaloversikten)</c:v>
                </c:pt>
              </c:strCache>
            </c:strRef>
          </c:tx>
          <c:spPr>
            <a:ln w="28575" cap="rnd">
              <a:solidFill>
                <a:srgbClr val="8EBEC7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97-4F60-A5A1-0F8927AD2BD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752-4E63-B505-CEBE8F3B090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7D97-4F60-A5A1-0F8927AD2BD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D97-4F60-A5A1-0F8927AD2BD1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66-430B-ACF0-FF70F7580020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D97-4F60-A5A1-0F8927AD2BD1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D97-4F60-A5A1-0F8927AD2BD1}"/>
                </c:ext>
              </c:extLst>
            </c:dLbl>
            <c:dLbl>
              <c:idx val="14"/>
              <c:layout>
                <c:manualLayout>
                  <c:x val="-2.0531400966183663E-2"/>
                  <c:y val="-5.095541401273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64-45A4-92F5-9CCC3B9D6D7D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66-430B-ACF0-FF70F7580020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D97-4F60-A5A1-0F8927AD2BD1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752-4E63-B505-CEBE8F3B0906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52-4E63-B505-CEBE8F3B0906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7D97-4F60-A5A1-0F8927AD2BD1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D97-4F60-A5A1-0F8927AD2BD1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66-430B-ACF0-FF70F7580020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7D97-4F60-A5A1-0F8927AD2BD1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7D97-4F60-A5A1-0F8927AD2BD1}"/>
                </c:ext>
              </c:extLst>
            </c:dLbl>
            <c:dLbl>
              <c:idx val="26"/>
              <c:layout>
                <c:manualLayout>
                  <c:x val="-1.8115942028985595E-2"/>
                  <c:y val="-4.8124557678697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64-45A4-92F5-9CCC3B9D6D7D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66-430B-ACF0-FF70F7580020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7D97-4F60-A5A1-0F8927AD2BD1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752-4E63-B505-CEBE8F3B0906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752-4E63-B505-CEBE8F3B09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'Ark1'!$A$2:$A$34</c:f>
              <c:strCache>
                <c:ptCount val="3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YTD</c:v>
                </c:pt>
                <c:pt idx="6">
                  <c:v>jan.16</c:v>
                </c:pt>
                <c:pt idx="7">
                  <c:v>feb.16</c:v>
                </c:pt>
                <c:pt idx="8">
                  <c:v>mar.16</c:v>
                </c:pt>
                <c:pt idx="9">
                  <c:v>apr.16</c:v>
                </c:pt>
                <c:pt idx="10">
                  <c:v>mai.16</c:v>
                </c:pt>
                <c:pt idx="11">
                  <c:v>jun.16</c:v>
                </c:pt>
                <c:pt idx="12">
                  <c:v>jul.16</c:v>
                </c:pt>
                <c:pt idx="13">
                  <c:v>aug.16</c:v>
                </c:pt>
                <c:pt idx="14">
                  <c:v>sep.16</c:v>
                </c:pt>
                <c:pt idx="15">
                  <c:v>okt.16</c:v>
                </c:pt>
                <c:pt idx="16">
                  <c:v>nov.16</c:v>
                </c:pt>
                <c:pt idx="17">
                  <c:v>des.16</c:v>
                </c:pt>
                <c:pt idx="18">
                  <c:v>jan.17</c:v>
                </c:pt>
                <c:pt idx="19">
                  <c:v>feb.17</c:v>
                </c:pt>
                <c:pt idx="20">
                  <c:v>mar.17</c:v>
                </c:pt>
                <c:pt idx="21">
                  <c:v>apr.17</c:v>
                </c:pt>
                <c:pt idx="22">
                  <c:v>mai.17</c:v>
                </c:pt>
                <c:pt idx="23">
                  <c:v>jun.17</c:v>
                </c:pt>
                <c:pt idx="24">
                  <c:v>jul.17</c:v>
                </c:pt>
                <c:pt idx="25">
                  <c:v>aug.17</c:v>
                </c:pt>
                <c:pt idx="26">
                  <c:v>sep.17</c:v>
                </c:pt>
                <c:pt idx="27">
                  <c:v>okt.17</c:v>
                </c:pt>
                <c:pt idx="28">
                  <c:v>nov.17</c:v>
                </c:pt>
                <c:pt idx="29">
                  <c:v>des.17</c:v>
                </c:pt>
                <c:pt idx="30">
                  <c:v>jan.18</c:v>
                </c:pt>
                <c:pt idx="31">
                  <c:v>feb.18</c:v>
                </c:pt>
                <c:pt idx="32">
                  <c:v>mar.18</c:v>
                </c:pt>
              </c:strCache>
            </c:strRef>
          </c:cat>
          <c:val>
            <c:numRef>
              <c:f>'Ark1'!$C$2:$C$34</c:f>
              <c:numCache>
                <c:formatCode>0</c:formatCode>
                <c:ptCount val="33"/>
                <c:pt idx="0">
                  <c:v>10</c:v>
                </c:pt>
                <c:pt idx="1">
                  <c:v>14</c:v>
                </c:pt>
                <c:pt idx="2">
                  <c:v>15</c:v>
                </c:pt>
                <c:pt idx="3">
                  <c:v>21</c:v>
                </c:pt>
                <c:pt idx="4">
                  <c:v>25</c:v>
                </c:pt>
                <c:pt idx="6">
                  <c:v>14</c:v>
                </c:pt>
                <c:pt idx="7">
                  <c:v>14</c:v>
                </c:pt>
                <c:pt idx="8">
                  <c:v>14</c:v>
                </c:pt>
                <c:pt idx="9">
                  <c:v>15</c:v>
                </c:pt>
                <c:pt idx="10">
                  <c:v>14</c:v>
                </c:pt>
                <c:pt idx="11">
                  <c:v>14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15</c:v>
                </c:pt>
                <c:pt idx="16">
                  <c:v>16</c:v>
                </c:pt>
                <c:pt idx="17">
                  <c:v>19</c:v>
                </c:pt>
                <c:pt idx="18">
                  <c:v>17</c:v>
                </c:pt>
                <c:pt idx="19">
                  <c:v>17</c:v>
                </c:pt>
                <c:pt idx="20">
                  <c:v>18</c:v>
                </c:pt>
                <c:pt idx="21">
                  <c:v>19</c:v>
                </c:pt>
                <c:pt idx="22">
                  <c:v>19</c:v>
                </c:pt>
                <c:pt idx="23">
                  <c:v>21</c:v>
                </c:pt>
                <c:pt idx="24">
                  <c:v>22</c:v>
                </c:pt>
                <c:pt idx="25">
                  <c:v>22</c:v>
                </c:pt>
                <c:pt idx="26">
                  <c:v>22</c:v>
                </c:pt>
                <c:pt idx="27">
                  <c:v>23</c:v>
                </c:pt>
                <c:pt idx="28">
                  <c:v>24</c:v>
                </c:pt>
                <c:pt idx="29">
                  <c:v>30</c:v>
                </c:pt>
                <c:pt idx="30">
                  <c:v>24</c:v>
                </c:pt>
                <c:pt idx="31">
                  <c:v>25</c:v>
                </c:pt>
                <c:pt idx="32">
                  <c:v>26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DD6D-4571-B100-AEA8A27B3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9230384"/>
        <c:axId val="669221200"/>
      </c:lineChart>
      <c:catAx>
        <c:axId val="66923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69221200"/>
        <c:crosses val="autoZero"/>
        <c:auto val="1"/>
        <c:lblAlgn val="ctr"/>
        <c:lblOffset val="100"/>
        <c:noMultiLvlLbl val="0"/>
      </c:catAx>
      <c:valAx>
        <c:axId val="6692212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6923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221813305945453"/>
          <c:y val="0.92276122884501277"/>
          <c:w val="0.69435590931568325"/>
          <c:h val="5.9726916180724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Historisk</a:t>
            </a:r>
            <a:r>
              <a:rPr lang="nb-NO" b="1" baseline="0" dirty="0"/>
              <a:t> utvikling k</a:t>
            </a:r>
            <a:r>
              <a:rPr lang="nb-NO" b="1" dirty="0"/>
              <a:t>analgrupper (minutter lyttet) – år 2014-18</a:t>
            </a:r>
            <a:r>
              <a:rPr lang="nb-NO" b="1" baseline="0" dirty="0"/>
              <a:t> – jan.2016 – mar.2018</a:t>
            </a:r>
            <a:endParaRPr lang="nb-NO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4.3234908136482932E-2"/>
          <c:y val="0.13727846469292893"/>
          <c:w val="0.94348006770892767"/>
          <c:h val="0.65024597031993381"/>
        </c:manualLayout>
      </c:layout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NRK</c:v>
                </c:pt>
              </c:strCache>
            </c:strRef>
          </c:tx>
          <c:spPr>
            <a:ln w="28575" cap="rnd">
              <a:solidFill>
                <a:srgbClr val="00646B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85-4903-89A4-DBB9B3AAB61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F0-4C71-9FA6-06BCAC03A6E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E85-4903-89A4-DBB9B3AAB61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E85-4903-89A4-DBB9B3AAB61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598-4EA3-8EE5-761954E3B3FE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E85-4903-89A4-DBB9B3AAB61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F0-4C71-9FA6-06BCAC03A6E3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98-4EA3-8EE5-761954E3B3F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E85-4903-89A4-DBB9B3AAB618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F0-4C71-9FA6-06BCAC03A6E3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F0-4C71-9FA6-06BCAC03A6E3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E85-4903-89A4-DBB9B3AAB618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E85-4903-89A4-DBB9B3AAB618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598-4EA3-8EE5-761954E3B3FE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E85-4903-89A4-DBB9B3AAB618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F0-4C71-9FA6-06BCAC03A6E3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598-4EA3-8EE5-761954E3B3FE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1E85-4903-89A4-DBB9B3AAB618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F0-4C71-9FA6-06BCAC03A6E3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2F0-4C71-9FA6-06BCAC03A6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'Ark1'!$A$2:$A$34</c:f>
              <c:strCache>
                <c:ptCount val="3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YTD</c:v>
                </c:pt>
                <c:pt idx="6">
                  <c:v>jan.16</c:v>
                </c:pt>
                <c:pt idx="7">
                  <c:v>feb.16</c:v>
                </c:pt>
                <c:pt idx="8">
                  <c:v>mar.16</c:v>
                </c:pt>
                <c:pt idx="9">
                  <c:v>apr.16</c:v>
                </c:pt>
                <c:pt idx="10">
                  <c:v>mai.16</c:v>
                </c:pt>
                <c:pt idx="11">
                  <c:v>jun.16</c:v>
                </c:pt>
                <c:pt idx="12">
                  <c:v>jul.16</c:v>
                </c:pt>
                <c:pt idx="13">
                  <c:v>aug.16</c:v>
                </c:pt>
                <c:pt idx="14">
                  <c:v>sep.16</c:v>
                </c:pt>
                <c:pt idx="15">
                  <c:v>okt.16</c:v>
                </c:pt>
                <c:pt idx="16">
                  <c:v>nov.16</c:v>
                </c:pt>
                <c:pt idx="17">
                  <c:v>des.16</c:v>
                </c:pt>
                <c:pt idx="18">
                  <c:v>jan.17</c:v>
                </c:pt>
                <c:pt idx="19">
                  <c:v>feb.17</c:v>
                </c:pt>
                <c:pt idx="20">
                  <c:v>mar.17</c:v>
                </c:pt>
                <c:pt idx="21">
                  <c:v>apr.17</c:v>
                </c:pt>
                <c:pt idx="22">
                  <c:v>mai.17</c:v>
                </c:pt>
                <c:pt idx="23">
                  <c:v>jun.17</c:v>
                </c:pt>
                <c:pt idx="24">
                  <c:v>jul.17</c:v>
                </c:pt>
                <c:pt idx="25">
                  <c:v>aug.17</c:v>
                </c:pt>
                <c:pt idx="26">
                  <c:v>sep.17</c:v>
                </c:pt>
                <c:pt idx="27">
                  <c:v>okt.17</c:v>
                </c:pt>
                <c:pt idx="28">
                  <c:v>nov.17</c:v>
                </c:pt>
                <c:pt idx="29">
                  <c:v>des.17</c:v>
                </c:pt>
                <c:pt idx="30">
                  <c:v>jan.18</c:v>
                </c:pt>
                <c:pt idx="31">
                  <c:v>feb.18</c:v>
                </c:pt>
                <c:pt idx="32">
                  <c:v>mar.18</c:v>
                </c:pt>
              </c:strCache>
            </c:strRef>
          </c:cat>
          <c:val>
            <c:numRef>
              <c:f>'Ark1'!$B$2:$B$34</c:f>
              <c:numCache>
                <c:formatCode>0</c:formatCode>
                <c:ptCount val="33"/>
                <c:pt idx="0">
                  <c:v>60</c:v>
                </c:pt>
                <c:pt idx="1">
                  <c:v>59</c:v>
                </c:pt>
                <c:pt idx="2">
                  <c:v>58</c:v>
                </c:pt>
                <c:pt idx="3">
                  <c:v>52</c:v>
                </c:pt>
                <c:pt idx="4">
                  <c:v>49</c:v>
                </c:pt>
                <c:pt idx="6">
                  <c:v>55</c:v>
                </c:pt>
                <c:pt idx="7">
                  <c:v>57</c:v>
                </c:pt>
                <c:pt idx="8">
                  <c:v>58</c:v>
                </c:pt>
                <c:pt idx="9">
                  <c:v>60</c:v>
                </c:pt>
                <c:pt idx="10">
                  <c:v>59</c:v>
                </c:pt>
                <c:pt idx="11">
                  <c:v>59</c:v>
                </c:pt>
                <c:pt idx="12">
                  <c:v>53</c:v>
                </c:pt>
                <c:pt idx="13">
                  <c:v>59</c:v>
                </c:pt>
                <c:pt idx="14">
                  <c:v>59</c:v>
                </c:pt>
                <c:pt idx="15">
                  <c:v>60</c:v>
                </c:pt>
                <c:pt idx="16">
                  <c:v>61</c:v>
                </c:pt>
                <c:pt idx="17">
                  <c:v>55</c:v>
                </c:pt>
                <c:pt idx="18">
                  <c:v>56</c:v>
                </c:pt>
                <c:pt idx="19">
                  <c:v>54</c:v>
                </c:pt>
                <c:pt idx="20">
                  <c:v>57</c:v>
                </c:pt>
                <c:pt idx="21">
                  <c:v>56</c:v>
                </c:pt>
                <c:pt idx="22">
                  <c:v>54</c:v>
                </c:pt>
                <c:pt idx="23">
                  <c:v>55</c:v>
                </c:pt>
                <c:pt idx="24">
                  <c:v>50</c:v>
                </c:pt>
                <c:pt idx="25">
                  <c:v>51</c:v>
                </c:pt>
                <c:pt idx="26">
                  <c:v>51</c:v>
                </c:pt>
                <c:pt idx="27">
                  <c:v>49</c:v>
                </c:pt>
                <c:pt idx="28">
                  <c:v>47</c:v>
                </c:pt>
                <c:pt idx="29">
                  <c:v>45</c:v>
                </c:pt>
                <c:pt idx="30">
                  <c:v>49</c:v>
                </c:pt>
                <c:pt idx="31">
                  <c:v>49</c:v>
                </c:pt>
                <c:pt idx="32">
                  <c:v>51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BF5F-48E7-9B44-8116A205B8A7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P4 gruppen</c:v>
                </c:pt>
              </c:strCache>
            </c:strRef>
          </c:tx>
          <c:spPr>
            <a:ln w="28575" cap="rnd">
              <a:solidFill>
                <a:srgbClr val="8EBEC7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85-4903-89A4-DBB9B3AAB61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2F0-4C71-9FA6-06BCAC03A6E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1E85-4903-89A4-DBB9B3AAB61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E85-4903-89A4-DBB9B3AAB61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598-4EA3-8EE5-761954E3B3FE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E85-4903-89A4-DBB9B3AAB61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F0-4C71-9FA6-06BCAC03A6E3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98-4EA3-8EE5-761954E3B3F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E85-4903-89A4-DBB9B3AAB618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F0-4C71-9FA6-06BCAC03A6E3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F0-4C71-9FA6-06BCAC03A6E3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1E85-4903-89A4-DBB9B3AAB618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1E85-4903-89A4-DBB9B3AAB618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598-4EA3-8EE5-761954E3B3FE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1E85-4903-89A4-DBB9B3AAB618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F0-4C71-9FA6-06BCAC03A6E3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598-4EA3-8EE5-761954E3B3FE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1E85-4903-89A4-DBB9B3AAB618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2F0-4C71-9FA6-06BCAC03A6E3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2F0-4C71-9FA6-06BCAC03A6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'Ark1'!$A$2:$A$34</c:f>
              <c:strCache>
                <c:ptCount val="3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YTD</c:v>
                </c:pt>
                <c:pt idx="6">
                  <c:v>jan.16</c:v>
                </c:pt>
                <c:pt idx="7">
                  <c:v>feb.16</c:v>
                </c:pt>
                <c:pt idx="8">
                  <c:v>mar.16</c:v>
                </c:pt>
                <c:pt idx="9">
                  <c:v>apr.16</c:v>
                </c:pt>
                <c:pt idx="10">
                  <c:v>mai.16</c:v>
                </c:pt>
                <c:pt idx="11">
                  <c:v>jun.16</c:v>
                </c:pt>
                <c:pt idx="12">
                  <c:v>jul.16</c:v>
                </c:pt>
                <c:pt idx="13">
                  <c:v>aug.16</c:v>
                </c:pt>
                <c:pt idx="14">
                  <c:v>sep.16</c:v>
                </c:pt>
                <c:pt idx="15">
                  <c:v>okt.16</c:v>
                </c:pt>
                <c:pt idx="16">
                  <c:v>nov.16</c:v>
                </c:pt>
                <c:pt idx="17">
                  <c:v>des.16</c:v>
                </c:pt>
                <c:pt idx="18">
                  <c:v>jan.17</c:v>
                </c:pt>
                <c:pt idx="19">
                  <c:v>feb.17</c:v>
                </c:pt>
                <c:pt idx="20">
                  <c:v>mar.17</c:v>
                </c:pt>
                <c:pt idx="21">
                  <c:v>apr.17</c:v>
                </c:pt>
                <c:pt idx="22">
                  <c:v>mai.17</c:v>
                </c:pt>
                <c:pt idx="23">
                  <c:v>jun.17</c:v>
                </c:pt>
                <c:pt idx="24">
                  <c:v>jul.17</c:v>
                </c:pt>
                <c:pt idx="25">
                  <c:v>aug.17</c:v>
                </c:pt>
                <c:pt idx="26">
                  <c:v>sep.17</c:v>
                </c:pt>
                <c:pt idx="27">
                  <c:v>okt.17</c:v>
                </c:pt>
                <c:pt idx="28">
                  <c:v>nov.17</c:v>
                </c:pt>
                <c:pt idx="29">
                  <c:v>des.17</c:v>
                </c:pt>
                <c:pt idx="30">
                  <c:v>jan.18</c:v>
                </c:pt>
                <c:pt idx="31">
                  <c:v>feb.18</c:v>
                </c:pt>
                <c:pt idx="32">
                  <c:v>mar.18</c:v>
                </c:pt>
              </c:strCache>
            </c:strRef>
          </c:cat>
          <c:val>
            <c:numRef>
              <c:f>'Ark1'!$C$2:$C$34</c:f>
              <c:numCache>
                <c:formatCode>0</c:formatCode>
                <c:ptCount val="33"/>
                <c:pt idx="0">
                  <c:v>18</c:v>
                </c:pt>
                <c:pt idx="1">
                  <c:v>20</c:v>
                </c:pt>
                <c:pt idx="2">
                  <c:v>19</c:v>
                </c:pt>
                <c:pt idx="3">
                  <c:v>19</c:v>
                </c:pt>
                <c:pt idx="4">
                  <c:v>15</c:v>
                </c:pt>
                <c:pt idx="6">
                  <c:v>19</c:v>
                </c:pt>
                <c:pt idx="7">
                  <c:v>20</c:v>
                </c:pt>
                <c:pt idx="8">
                  <c:v>18</c:v>
                </c:pt>
                <c:pt idx="9">
                  <c:v>20</c:v>
                </c:pt>
                <c:pt idx="10">
                  <c:v>20</c:v>
                </c:pt>
                <c:pt idx="11">
                  <c:v>20</c:v>
                </c:pt>
                <c:pt idx="12">
                  <c:v>18</c:v>
                </c:pt>
                <c:pt idx="13">
                  <c:v>18</c:v>
                </c:pt>
                <c:pt idx="14">
                  <c:v>19</c:v>
                </c:pt>
                <c:pt idx="15">
                  <c:v>19</c:v>
                </c:pt>
                <c:pt idx="16">
                  <c:v>19</c:v>
                </c:pt>
                <c:pt idx="17">
                  <c:v>20</c:v>
                </c:pt>
                <c:pt idx="18">
                  <c:v>18</c:v>
                </c:pt>
                <c:pt idx="19">
                  <c:v>18</c:v>
                </c:pt>
                <c:pt idx="20">
                  <c:v>19</c:v>
                </c:pt>
                <c:pt idx="21">
                  <c:v>18</c:v>
                </c:pt>
                <c:pt idx="22">
                  <c:v>18</c:v>
                </c:pt>
                <c:pt idx="23">
                  <c:v>20</c:v>
                </c:pt>
                <c:pt idx="24">
                  <c:v>19</c:v>
                </c:pt>
                <c:pt idx="25">
                  <c:v>18</c:v>
                </c:pt>
                <c:pt idx="26">
                  <c:v>18</c:v>
                </c:pt>
                <c:pt idx="27">
                  <c:v>18</c:v>
                </c:pt>
                <c:pt idx="28">
                  <c:v>20</c:v>
                </c:pt>
                <c:pt idx="29">
                  <c:v>20</c:v>
                </c:pt>
                <c:pt idx="30">
                  <c:v>15</c:v>
                </c:pt>
                <c:pt idx="31">
                  <c:v>15</c:v>
                </c:pt>
                <c:pt idx="32">
                  <c:v>16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BF5F-48E7-9B44-8116A205B8A7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Bauer Media</c:v>
                </c:pt>
              </c:strCache>
            </c:strRef>
          </c:tx>
          <c:spPr>
            <a:ln w="28575" cap="rnd">
              <a:solidFill>
                <a:srgbClr val="B2D3D7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7590627258549204E-2"/>
                  <c:y val="-2.4239211019691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5F-48E7-9B44-8116A205B8A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85-4903-89A4-DBB9B3AAB61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2F0-4C71-9FA6-06BCAC03A6E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1E85-4903-89A4-DBB9B3AAB61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1E85-4903-89A4-DBB9B3AAB61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98-4EA3-8EE5-761954E3B3FE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1E85-4903-89A4-DBB9B3AAB61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2F0-4C71-9FA6-06BCAC03A6E3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598-4EA3-8EE5-761954E3B3F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1E85-4903-89A4-DBB9B3AAB618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2F0-4C71-9FA6-06BCAC03A6E3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2F0-4C71-9FA6-06BCAC03A6E3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1E85-4903-89A4-DBB9B3AAB618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1E85-4903-89A4-DBB9B3AAB618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598-4EA3-8EE5-761954E3B3FE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1E85-4903-89A4-DBB9B3AAB618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2F0-4C71-9FA6-06BCAC03A6E3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598-4EA3-8EE5-761954E3B3FE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1E85-4903-89A4-DBB9B3AAB618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25-4916-ACE1-DCEFA116E21E}"/>
                </c:ext>
              </c:extLst>
            </c:dLbl>
            <c:dLbl>
              <c:idx val="30"/>
              <c:layout>
                <c:manualLayout>
                  <c:x val="-1.513589333941953E-2"/>
                  <c:y val="-2.27798897718356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6986667427441135E-2"/>
                      <c:h val="5.43159368451726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062-4B8A-B2FD-96E70A9A891F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62-4B8A-B2FD-96E70A9A891F}"/>
                </c:ext>
              </c:extLst>
            </c:dLbl>
            <c:dLbl>
              <c:idx val="32"/>
              <c:layout>
                <c:manualLayout>
                  <c:x val="-1.3928163870820673E-2"/>
                  <c:y val="-3.29951385068225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2F0-4C71-9FA6-06BCAC03A6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'Ark1'!$A$2:$A$34</c:f>
              <c:strCache>
                <c:ptCount val="3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YTD</c:v>
                </c:pt>
                <c:pt idx="6">
                  <c:v>jan.16</c:v>
                </c:pt>
                <c:pt idx="7">
                  <c:v>feb.16</c:v>
                </c:pt>
                <c:pt idx="8">
                  <c:v>mar.16</c:v>
                </c:pt>
                <c:pt idx="9">
                  <c:v>apr.16</c:v>
                </c:pt>
                <c:pt idx="10">
                  <c:v>mai.16</c:v>
                </c:pt>
                <c:pt idx="11">
                  <c:v>jun.16</c:v>
                </c:pt>
                <c:pt idx="12">
                  <c:v>jul.16</c:v>
                </c:pt>
                <c:pt idx="13">
                  <c:v>aug.16</c:v>
                </c:pt>
                <c:pt idx="14">
                  <c:v>sep.16</c:v>
                </c:pt>
                <c:pt idx="15">
                  <c:v>okt.16</c:v>
                </c:pt>
                <c:pt idx="16">
                  <c:v>nov.16</c:v>
                </c:pt>
                <c:pt idx="17">
                  <c:v>des.16</c:v>
                </c:pt>
                <c:pt idx="18">
                  <c:v>jan.17</c:v>
                </c:pt>
                <c:pt idx="19">
                  <c:v>feb.17</c:v>
                </c:pt>
                <c:pt idx="20">
                  <c:v>mar.17</c:v>
                </c:pt>
                <c:pt idx="21">
                  <c:v>apr.17</c:v>
                </c:pt>
                <c:pt idx="22">
                  <c:v>mai.17</c:v>
                </c:pt>
                <c:pt idx="23">
                  <c:v>jun.17</c:v>
                </c:pt>
                <c:pt idx="24">
                  <c:v>jul.17</c:v>
                </c:pt>
                <c:pt idx="25">
                  <c:v>aug.17</c:v>
                </c:pt>
                <c:pt idx="26">
                  <c:v>sep.17</c:v>
                </c:pt>
                <c:pt idx="27">
                  <c:v>okt.17</c:v>
                </c:pt>
                <c:pt idx="28">
                  <c:v>nov.17</c:v>
                </c:pt>
                <c:pt idx="29">
                  <c:v>des.17</c:v>
                </c:pt>
                <c:pt idx="30">
                  <c:v>jan.18</c:v>
                </c:pt>
                <c:pt idx="31">
                  <c:v>feb.18</c:v>
                </c:pt>
                <c:pt idx="32">
                  <c:v>mar.18</c:v>
                </c:pt>
              </c:strCache>
            </c:strRef>
          </c:cat>
          <c:val>
            <c:numRef>
              <c:f>'Ark1'!$D$2:$D$34</c:f>
              <c:numCache>
                <c:formatCode>0</c:formatCode>
                <c:ptCount val="33"/>
                <c:pt idx="0">
                  <c:v>11</c:v>
                </c:pt>
                <c:pt idx="1">
                  <c:v>11</c:v>
                </c:pt>
                <c:pt idx="2">
                  <c:v>8</c:v>
                </c:pt>
                <c:pt idx="3">
                  <c:v>9</c:v>
                </c:pt>
                <c:pt idx="4">
                  <c:v>7</c:v>
                </c:pt>
                <c:pt idx="6">
                  <c:v>9</c:v>
                </c:pt>
                <c:pt idx="7">
                  <c:v>9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>
                  <c:v>9</c:v>
                </c:pt>
                <c:pt idx="14">
                  <c:v>8</c:v>
                </c:pt>
                <c:pt idx="15">
                  <c:v>9</c:v>
                </c:pt>
                <c:pt idx="16">
                  <c:v>7</c:v>
                </c:pt>
                <c:pt idx="17">
                  <c:v>8</c:v>
                </c:pt>
                <c:pt idx="18">
                  <c:v>8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  <c:pt idx="22">
                  <c:v>8</c:v>
                </c:pt>
                <c:pt idx="23">
                  <c:v>8</c:v>
                </c:pt>
                <c:pt idx="24">
                  <c:v>9</c:v>
                </c:pt>
                <c:pt idx="25">
                  <c:v>9</c:v>
                </c:pt>
                <c:pt idx="26">
                  <c:v>8</c:v>
                </c:pt>
                <c:pt idx="27">
                  <c:v>10</c:v>
                </c:pt>
                <c:pt idx="28">
                  <c:v>9</c:v>
                </c:pt>
                <c:pt idx="29">
                  <c:v>9</c:v>
                </c:pt>
                <c:pt idx="30">
                  <c:v>8</c:v>
                </c:pt>
                <c:pt idx="31">
                  <c:v>7</c:v>
                </c:pt>
                <c:pt idx="32">
                  <c:v>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BF5F-48E7-9B44-8116A205B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278520"/>
        <c:axId val="213278848"/>
      </c:lineChart>
      <c:catAx>
        <c:axId val="213278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13278848"/>
        <c:crosses val="autoZero"/>
        <c:auto val="1"/>
        <c:lblAlgn val="ctr"/>
        <c:lblOffset val="100"/>
        <c:noMultiLvlLbl val="0"/>
      </c:catAx>
      <c:valAx>
        <c:axId val="21327884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13278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Åtte største kanaler etter størrelse (minutt lyttet) – mars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NRK P1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43160</c:v>
                </c:pt>
              </c:numCache>
            </c:numRef>
          </c:cat>
          <c:val>
            <c:numRef>
              <c:f>'Ark1'!$B$2</c:f>
              <c:numCache>
                <c:formatCode>0</c:formatCode>
                <c:ptCount val="1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D2-4E8E-968C-3FC6959514FF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P4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43160</c:v>
                </c:pt>
              </c:numCache>
            </c:numRef>
          </c:cat>
          <c:val>
            <c:numRef>
              <c:f>'Ark1'!$C$2</c:f>
              <c:numCache>
                <c:formatCode>0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D2-4E8E-968C-3FC6959514FF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NRK P1+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43160</c:v>
                </c:pt>
              </c:numCache>
            </c:numRef>
          </c:cat>
          <c:val>
            <c:numRef>
              <c:f>'Ark1'!$D$2</c:f>
              <c:numCache>
                <c:formatCode>0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03D2-4E8E-968C-3FC6959514FF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NRK P2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43160</c:v>
                </c:pt>
              </c:numCache>
            </c:numRef>
          </c:cat>
          <c:val>
            <c:numRef>
              <c:f>'Ark1'!$E$2</c:f>
              <c:numCache>
                <c:formatCode>0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03D2-4E8E-968C-3FC6959514FF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Radio Norge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43160</c:v>
                </c:pt>
              </c:numCache>
            </c:numRef>
          </c:cat>
          <c:val>
            <c:numRef>
              <c:f>'Ark1'!$F$2</c:f>
              <c:numCache>
                <c:formatCode>0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03D2-4E8E-968C-3FC6959514FF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NRK P3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43160</c:v>
                </c:pt>
              </c:numCache>
            </c:numRef>
          </c:cat>
          <c:val>
            <c:numRef>
              <c:f>'Ark1'!$G$2</c:f>
              <c:numCache>
                <c:formatCode>0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03D2-4E8E-968C-3FC6959514FF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P5 Hits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43160</c:v>
                </c:pt>
              </c:numCache>
            </c:numRef>
          </c:cat>
          <c:val>
            <c:numRef>
              <c:f>'Ark1'!$H$2</c:f>
              <c:numCache>
                <c:formatCode>0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03D2-4E8E-968C-3FC6959514FF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NRK mP3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43160</c:v>
                </c:pt>
              </c:numCache>
            </c:numRef>
          </c:cat>
          <c:val>
            <c:numRef>
              <c:f>'Ark1'!$I$2</c:f>
              <c:numCache>
                <c:formatCode>0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03D2-4E8E-968C-3FC6959514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1963896"/>
        <c:axId val="581965536"/>
      </c:barChart>
      <c:dateAx>
        <c:axId val="581963896"/>
        <c:scaling>
          <c:orientation val="minMax"/>
        </c:scaling>
        <c:delete val="1"/>
        <c:axPos val="b"/>
        <c:numFmt formatCode="mmm\-yy" sourceLinked="1"/>
        <c:majorTickMark val="none"/>
        <c:minorTickMark val="none"/>
        <c:tickLblPos val="nextTo"/>
        <c:crossAx val="581965536"/>
        <c:crosses val="autoZero"/>
        <c:auto val="1"/>
        <c:lblOffset val="100"/>
        <c:baseTimeUnit val="days"/>
      </c:dateAx>
      <c:valAx>
        <c:axId val="58196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81963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baseline="0" dirty="0"/>
              <a:t>Åtte største k</a:t>
            </a:r>
            <a:r>
              <a:rPr lang="nb-NO" b="1" dirty="0"/>
              <a:t>analer etter størrelse (minutt lyttet) – 2016 mot 2017 og mars 2018</a:t>
            </a:r>
            <a:endParaRPr lang="nb-NO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8823966297691047"/>
          <c:y val="1.7511854974263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646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NRK P1</c:v>
                </c:pt>
                <c:pt idx="1">
                  <c:v>P4</c:v>
                </c:pt>
                <c:pt idx="2">
                  <c:v>NRK P1+</c:v>
                </c:pt>
                <c:pt idx="3">
                  <c:v>NRK P2</c:v>
                </c:pt>
                <c:pt idx="4">
                  <c:v>Radio Norge</c:v>
                </c:pt>
                <c:pt idx="5">
                  <c:v>NRK P3</c:v>
                </c:pt>
                <c:pt idx="6">
                  <c:v>NRK mP3</c:v>
                </c:pt>
                <c:pt idx="7">
                  <c:v>P5 Hits</c:v>
                </c:pt>
              </c:strCache>
            </c:strRef>
          </c:cat>
          <c:val>
            <c:numRef>
              <c:f>'Ark1'!$B$2:$B$9</c:f>
              <c:numCache>
                <c:formatCode>General</c:formatCode>
                <c:ptCount val="8"/>
                <c:pt idx="0">
                  <c:v>38</c:v>
                </c:pt>
                <c:pt idx="1">
                  <c:v>15</c:v>
                </c:pt>
                <c:pt idx="2">
                  <c:v>4</c:v>
                </c:pt>
                <c:pt idx="3">
                  <c:v>4</c:v>
                </c:pt>
                <c:pt idx="4">
                  <c:v>7</c:v>
                </c:pt>
                <c:pt idx="5">
                  <c:v>6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D7-4B4B-9572-C2C6BB92A676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8EBE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NRK P1</c:v>
                </c:pt>
                <c:pt idx="1">
                  <c:v>P4</c:v>
                </c:pt>
                <c:pt idx="2">
                  <c:v>NRK P1+</c:v>
                </c:pt>
                <c:pt idx="3">
                  <c:v>NRK P2</c:v>
                </c:pt>
                <c:pt idx="4">
                  <c:v>Radio Norge</c:v>
                </c:pt>
                <c:pt idx="5">
                  <c:v>NRK P3</c:v>
                </c:pt>
                <c:pt idx="6">
                  <c:v>NRK mP3</c:v>
                </c:pt>
                <c:pt idx="7">
                  <c:v>P5 Hits</c:v>
                </c:pt>
              </c:strCache>
            </c:strRef>
          </c:cat>
          <c:val>
            <c:numRef>
              <c:f>'Ark1'!$C$2:$C$9</c:f>
              <c:numCache>
                <c:formatCode>General</c:formatCode>
                <c:ptCount val="8"/>
                <c:pt idx="0">
                  <c:v>32</c:v>
                </c:pt>
                <c:pt idx="1">
                  <c:v>12</c:v>
                </c:pt>
                <c:pt idx="2">
                  <c:v>6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D7-4B4B-9572-C2C6BB92A676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mar.18</c:v>
                </c:pt>
              </c:strCache>
            </c:strRef>
          </c:tx>
          <c:spPr>
            <a:solidFill>
              <a:srgbClr val="D5E8E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NRK P1</c:v>
                </c:pt>
                <c:pt idx="1">
                  <c:v>P4</c:v>
                </c:pt>
                <c:pt idx="2">
                  <c:v>NRK P1+</c:v>
                </c:pt>
                <c:pt idx="3">
                  <c:v>NRK P2</c:v>
                </c:pt>
                <c:pt idx="4">
                  <c:v>Radio Norge</c:v>
                </c:pt>
                <c:pt idx="5">
                  <c:v>NRK P3</c:v>
                </c:pt>
                <c:pt idx="6">
                  <c:v>NRK mP3</c:v>
                </c:pt>
                <c:pt idx="7">
                  <c:v>P5 Hits</c:v>
                </c:pt>
              </c:strCache>
            </c:strRef>
          </c:cat>
          <c:val>
            <c:numRef>
              <c:f>'Ark1'!$D$2:$D$9</c:f>
              <c:numCache>
                <c:formatCode>General</c:formatCode>
                <c:ptCount val="8"/>
                <c:pt idx="0">
                  <c:v>29</c:v>
                </c:pt>
                <c:pt idx="1">
                  <c:v>10</c:v>
                </c:pt>
                <c:pt idx="2">
                  <c:v>9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4D-45B1-8CB9-E20126035A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4094568"/>
        <c:axId val="614092928"/>
      </c:barChart>
      <c:catAx>
        <c:axId val="614094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14092928"/>
        <c:crosses val="autoZero"/>
        <c:auto val="1"/>
        <c:lblAlgn val="ctr"/>
        <c:lblOffset val="100"/>
        <c:noMultiLvlLbl val="0"/>
      </c:catAx>
      <c:valAx>
        <c:axId val="614092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14094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Historisk</a:t>
            </a:r>
            <a:r>
              <a:rPr lang="nb-NO" b="1" baseline="0" dirty="0"/>
              <a:t> utvikling k</a:t>
            </a:r>
            <a:r>
              <a:rPr lang="nb-NO" b="1" dirty="0"/>
              <a:t>analgrupper (prosent) – år 2014-18</a:t>
            </a:r>
            <a:r>
              <a:rPr lang="nb-NO" b="1" baseline="0" dirty="0"/>
              <a:t> – måned jan.2016-mar.2018</a:t>
            </a:r>
            <a:endParaRPr lang="nb-NO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4.3234908136482932E-2"/>
          <c:y val="0.1285225372057974"/>
          <c:w val="0.94348006770892767"/>
          <c:h val="0.65024597031993381"/>
        </c:manualLayout>
      </c:layout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NRK</c:v>
                </c:pt>
              </c:strCache>
            </c:strRef>
          </c:tx>
          <c:spPr>
            <a:ln w="28575" cap="rnd">
              <a:solidFill>
                <a:srgbClr val="00646B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29-4565-AB6A-806B530A900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9B-43FC-83A0-A769B44A6E4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CA29-4565-AB6A-806B530A900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A29-4565-AB6A-806B530A900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A7-4E00-B414-6365741E706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A29-4565-AB6A-806B530A900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9B-43FC-83A0-A769B44A6E46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A7-4E00-B414-6365741E7067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A29-4565-AB6A-806B530A9007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9B-43FC-83A0-A769B44A6E46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9B-43FC-83A0-A769B44A6E46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CA29-4565-AB6A-806B530A9007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A29-4565-AB6A-806B530A9007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A7-4E00-B414-6365741E7067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A29-4565-AB6A-806B530A9007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9B-43FC-83A0-A769B44A6E46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A7-4E00-B414-6365741E7067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CA29-4565-AB6A-806B530A9007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9B-43FC-83A0-A769B44A6E46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49B-43FC-83A0-A769B44A6E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'Ark1'!$A$2:$A$34</c:f>
              <c:strCache>
                <c:ptCount val="3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YTD</c:v>
                </c:pt>
                <c:pt idx="6">
                  <c:v>jan.16</c:v>
                </c:pt>
                <c:pt idx="7">
                  <c:v>feb.16</c:v>
                </c:pt>
                <c:pt idx="8">
                  <c:v>mar.16</c:v>
                </c:pt>
                <c:pt idx="9">
                  <c:v>apr.16</c:v>
                </c:pt>
                <c:pt idx="10">
                  <c:v>mai.16</c:v>
                </c:pt>
                <c:pt idx="11">
                  <c:v>jun.16</c:v>
                </c:pt>
                <c:pt idx="12">
                  <c:v>jul.16</c:v>
                </c:pt>
                <c:pt idx="13">
                  <c:v>aug.16</c:v>
                </c:pt>
                <c:pt idx="14">
                  <c:v>sep.16</c:v>
                </c:pt>
                <c:pt idx="15">
                  <c:v>okt.16</c:v>
                </c:pt>
                <c:pt idx="16">
                  <c:v>nov.16</c:v>
                </c:pt>
                <c:pt idx="17">
                  <c:v>des.16</c:v>
                </c:pt>
                <c:pt idx="18">
                  <c:v>jan.17</c:v>
                </c:pt>
                <c:pt idx="19">
                  <c:v>feb.17</c:v>
                </c:pt>
                <c:pt idx="20">
                  <c:v>mar.17</c:v>
                </c:pt>
                <c:pt idx="21">
                  <c:v>apr.17</c:v>
                </c:pt>
                <c:pt idx="22">
                  <c:v>mai.17</c:v>
                </c:pt>
                <c:pt idx="23">
                  <c:v>jun.17</c:v>
                </c:pt>
                <c:pt idx="24">
                  <c:v>jul.17</c:v>
                </c:pt>
                <c:pt idx="25">
                  <c:v>aug.17</c:v>
                </c:pt>
                <c:pt idx="26">
                  <c:v>sep.17</c:v>
                </c:pt>
                <c:pt idx="27">
                  <c:v>okt.17</c:v>
                </c:pt>
                <c:pt idx="28">
                  <c:v>nov.17</c:v>
                </c:pt>
                <c:pt idx="29">
                  <c:v>des.17</c:v>
                </c:pt>
                <c:pt idx="30">
                  <c:v>jan.18</c:v>
                </c:pt>
                <c:pt idx="31">
                  <c:v>feb.18</c:v>
                </c:pt>
                <c:pt idx="32">
                  <c:v>mar.18</c:v>
                </c:pt>
              </c:strCache>
            </c:strRef>
          </c:cat>
          <c:val>
            <c:numRef>
              <c:f>'Ark1'!$B$2:$B$34</c:f>
              <c:numCache>
                <c:formatCode>0.0</c:formatCode>
                <c:ptCount val="33"/>
                <c:pt idx="0">
                  <c:v>66.099999999999994</c:v>
                </c:pt>
                <c:pt idx="1">
                  <c:v>65.5</c:v>
                </c:pt>
                <c:pt idx="2">
                  <c:v>67.900000000000006</c:v>
                </c:pt>
                <c:pt idx="3">
                  <c:v>65.599999999999994</c:v>
                </c:pt>
                <c:pt idx="4">
                  <c:v>68.5</c:v>
                </c:pt>
                <c:pt idx="6">
                  <c:v>66.7</c:v>
                </c:pt>
                <c:pt idx="7">
                  <c:v>66.2</c:v>
                </c:pt>
                <c:pt idx="8">
                  <c:v>69</c:v>
                </c:pt>
                <c:pt idx="9">
                  <c:v>68</c:v>
                </c:pt>
                <c:pt idx="10">
                  <c:v>67.900000000000006</c:v>
                </c:pt>
                <c:pt idx="11">
                  <c:v>67.599999999999994</c:v>
                </c:pt>
                <c:pt idx="12">
                  <c:v>66.7</c:v>
                </c:pt>
                <c:pt idx="13">
                  <c:v>69</c:v>
                </c:pt>
                <c:pt idx="14">
                  <c:v>68.3</c:v>
                </c:pt>
                <c:pt idx="15">
                  <c:v>68.900000000000006</c:v>
                </c:pt>
                <c:pt idx="16">
                  <c:v>69.8</c:v>
                </c:pt>
                <c:pt idx="17">
                  <c:v>65.7</c:v>
                </c:pt>
                <c:pt idx="18">
                  <c:v>67.900000000000006</c:v>
                </c:pt>
                <c:pt idx="19">
                  <c:v>67.2</c:v>
                </c:pt>
                <c:pt idx="20">
                  <c:v>68</c:v>
                </c:pt>
                <c:pt idx="21">
                  <c:v>67.7</c:v>
                </c:pt>
                <c:pt idx="22">
                  <c:v>67.400000000000006</c:v>
                </c:pt>
                <c:pt idx="23">
                  <c:v>66.599999999999994</c:v>
                </c:pt>
                <c:pt idx="24">
                  <c:v>64.900000000000006</c:v>
                </c:pt>
                <c:pt idx="25">
                  <c:v>65.7</c:v>
                </c:pt>
                <c:pt idx="26">
                  <c:v>66.3</c:v>
                </c:pt>
                <c:pt idx="27">
                  <c:v>63.1</c:v>
                </c:pt>
                <c:pt idx="28">
                  <c:v>60.8</c:v>
                </c:pt>
                <c:pt idx="29">
                  <c:v>60.7</c:v>
                </c:pt>
                <c:pt idx="30">
                  <c:v>68.400000000000006</c:v>
                </c:pt>
                <c:pt idx="31">
                  <c:v>69.2</c:v>
                </c:pt>
                <c:pt idx="32">
                  <c:v>68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BF5F-48E7-9B44-8116A205B8A7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P4 gruppen</c:v>
                </c:pt>
              </c:strCache>
            </c:strRef>
          </c:tx>
          <c:spPr>
            <a:ln w="28575" cap="rnd">
              <a:solidFill>
                <a:srgbClr val="8EBEC7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29-4565-AB6A-806B530A900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9B-43FC-83A0-A769B44A6E4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CA29-4565-AB6A-806B530A900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A29-4565-AB6A-806B530A900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A7-4E00-B414-6365741E706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A29-4565-AB6A-806B530A900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49B-43FC-83A0-A769B44A6E46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A7-4E00-B414-6365741E7067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A29-4565-AB6A-806B530A9007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49B-43FC-83A0-A769B44A6E46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49B-43FC-83A0-A769B44A6E46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CA29-4565-AB6A-806B530A9007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A29-4565-AB6A-806B530A9007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2A7-4E00-B414-6365741E7067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A29-4565-AB6A-806B530A9007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49B-43FC-83A0-A769B44A6E46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A7-4E00-B414-6365741E7067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CA29-4565-AB6A-806B530A9007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49B-43FC-83A0-A769B44A6E46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49B-43FC-83A0-A769B44A6E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'Ark1'!$A$2:$A$34</c:f>
              <c:strCache>
                <c:ptCount val="3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YTD</c:v>
                </c:pt>
                <c:pt idx="6">
                  <c:v>jan.16</c:v>
                </c:pt>
                <c:pt idx="7">
                  <c:v>feb.16</c:v>
                </c:pt>
                <c:pt idx="8">
                  <c:v>mar.16</c:v>
                </c:pt>
                <c:pt idx="9">
                  <c:v>apr.16</c:v>
                </c:pt>
                <c:pt idx="10">
                  <c:v>mai.16</c:v>
                </c:pt>
                <c:pt idx="11">
                  <c:v>jun.16</c:v>
                </c:pt>
                <c:pt idx="12">
                  <c:v>jul.16</c:v>
                </c:pt>
                <c:pt idx="13">
                  <c:v>aug.16</c:v>
                </c:pt>
                <c:pt idx="14">
                  <c:v>sep.16</c:v>
                </c:pt>
                <c:pt idx="15">
                  <c:v>okt.16</c:v>
                </c:pt>
                <c:pt idx="16">
                  <c:v>nov.16</c:v>
                </c:pt>
                <c:pt idx="17">
                  <c:v>des.16</c:v>
                </c:pt>
                <c:pt idx="18">
                  <c:v>jan.17</c:v>
                </c:pt>
                <c:pt idx="19">
                  <c:v>feb.17</c:v>
                </c:pt>
                <c:pt idx="20">
                  <c:v>mar.17</c:v>
                </c:pt>
                <c:pt idx="21">
                  <c:v>apr.17</c:v>
                </c:pt>
                <c:pt idx="22">
                  <c:v>mai.17</c:v>
                </c:pt>
                <c:pt idx="23">
                  <c:v>jun.17</c:v>
                </c:pt>
                <c:pt idx="24">
                  <c:v>jul.17</c:v>
                </c:pt>
                <c:pt idx="25">
                  <c:v>aug.17</c:v>
                </c:pt>
                <c:pt idx="26">
                  <c:v>sep.17</c:v>
                </c:pt>
                <c:pt idx="27">
                  <c:v>okt.17</c:v>
                </c:pt>
                <c:pt idx="28">
                  <c:v>nov.17</c:v>
                </c:pt>
                <c:pt idx="29">
                  <c:v>des.17</c:v>
                </c:pt>
                <c:pt idx="30">
                  <c:v>jan.18</c:v>
                </c:pt>
                <c:pt idx="31">
                  <c:v>feb.18</c:v>
                </c:pt>
                <c:pt idx="32">
                  <c:v>mar.18</c:v>
                </c:pt>
              </c:strCache>
            </c:strRef>
          </c:cat>
          <c:val>
            <c:numRef>
              <c:f>'Ark1'!$C$2:$C$34</c:f>
              <c:numCache>
                <c:formatCode>0.0</c:formatCode>
                <c:ptCount val="33"/>
                <c:pt idx="0">
                  <c:v>19.899999999999999</c:v>
                </c:pt>
                <c:pt idx="1">
                  <c:v>22.6</c:v>
                </c:pt>
                <c:pt idx="2">
                  <c:v>22.5</c:v>
                </c:pt>
                <c:pt idx="3">
                  <c:v>23.5</c:v>
                </c:pt>
                <c:pt idx="4">
                  <c:v>20.8</c:v>
                </c:pt>
                <c:pt idx="6">
                  <c:v>22.7</c:v>
                </c:pt>
                <c:pt idx="7">
                  <c:v>23.4</c:v>
                </c:pt>
                <c:pt idx="8">
                  <c:v>21.1</c:v>
                </c:pt>
                <c:pt idx="9">
                  <c:v>22.5</c:v>
                </c:pt>
                <c:pt idx="10">
                  <c:v>22.8</c:v>
                </c:pt>
                <c:pt idx="11">
                  <c:v>23.2</c:v>
                </c:pt>
                <c:pt idx="12">
                  <c:v>23.1</c:v>
                </c:pt>
                <c:pt idx="13">
                  <c:v>21</c:v>
                </c:pt>
                <c:pt idx="14">
                  <c:v>22.2</c:v>
                </c:pt>
                <c:pt idx="15">
                  <c:v>21.3</c:v>
                </c:pt>
                <c:pt idx="16">
                  <c:v>21.7</c:v>
                </c:pt>
                <c:pt idx="17">
                  <c:v>24.4</c:v>
                </c:pt>
                <c:pt idx="18">
                  <c:v>22.4</c:v>
                </c:pt>
                <c:pt idx="19">
                  <c:v>22.5</c:v>
                </c:pt>
                <c:pt idx="20">
                  <c:v>22</c:v>
                </c:pt>
                <c:pt idx="21">
                  <c:v>22.2</c:v>
                </c:pt>
                <c:pt idx="22">
                  <c:v>22.4</c:v>
                </c:pt>
                <c:pt idx="23">
                  <c:v>23.9</c:v>
                </c:pt>
                <c:pt idx="24">
                  <c:v>24</c:v>
                </c:pt>
                <c:pt idx="25">
                  <c:v>23.3</c:v>
                </c:pt>
                <c:pt idx="26">
                  <c:v>23.1</c:v>
                </c:pt>
                <c:pt idx="27">
                  <c:v>23.8</c:v>
                </c:pt>
                <c:pt idx="28">
                  <c:v>26.2</c:v>
                </c:pt>
                <c:pt idx="29">
                  <c:v>27.3</c:v>
                </c:pt>
                <c:pt idx="30">
                  <c:v>20.8</c:v>
                </c:pt>
                <c:pt idx="31">
                  <c:v>20.5</c:v>
                </c:pt>
                <c:pt idx="32">
                  <c:v>20.9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BF5F-48E7-9B44-8116A205B8A7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Bauer Media</c:v>
                </c:pt>
              </c:strCache>
            </c:strRef>
          </c:tx>
          <c:spPr>
            <a:ln w="28575" cap="rnd">
              <a:solidFill>
                <a:srgbClr val="B2D3D7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29-4565-AB6A-806B530A900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49B-43FC-83A0-A769B44A6E4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CA29-4565-AB6A-806B530A900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CA29-4565-AB6A-806B530A900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A7-4E00-B414-6365741E706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CA29-4565-AB6A-806B530A900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49B-43FC-83A0-A769B44A6E46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A7-4E00-B414-6365741E7067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CA29-4565-AB6A-806B530A9007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49B-43FC-83A0-A769B44A6E46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49B-43FC-83A0-A769B44A6E46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CA29-4565-AB6A-806B530A9007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CA29-4565-AB6A-806B530A9007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2A7-4E00-B414-6365741E7067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CA29-4565-AB6A-806B530A9007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49B-43FC-83A0-A769B44A6E46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A7-4E00-B414-6365741E7067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CA29-4565-AB6A-806B530A9007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49B-43FC-83A0-A769B44A6E46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49B-43FC-83A0-A769B44A6E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'Ark1'!$A$2:$A$34</c:f>
              <c:strCache>
                <c:ptCount val="3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YTD</c:v>
                </c:pt>
                <c:pt idx="6">
                  <c:v>jan.16</c:v>
                </c:pt>
                <c:pt idx="7">
                  <c:v>feb.16</c:v>
                </c:pt>
                <c:pt idx="8">
                  <c:v>mar.16</c:v>
                </c:pt>
                <c:pt idx="9">
                  <c:v>apr.16</c:v>
                </c:pt>
                <c:pt idx="10">
                  <c:v>mai.16</c:v>
                </c:pt>
                <c:pt idx="11">
                  <c:v>jun.16</c:v>
                </c:pt>
                <c:pt idx="12">
                  <c:v>jul.16</c:v>
                </c:pt>
                <c:pt idx="13">
                  <c:v>aug.16</c:v>
                </c:pt>
                <c:pt idx="14">
                  <c:v>sep.16</c:v>
                </c:pt>
                <c:pt idx="15">
                  <c:v>okt.16</c:v>
                </c:pt>
                <c:pt idx="16">
                  <c:v>nov.16</c:v>
                </c:pt>
                <c:pt idx="17">
                  <c:v>des.16</c:v>
                </c:pt>
                <c:pt idx="18">
                  <c:v>jan.17</c:v>
                </c:pt>
                <c:pt idx="19">
                  <c:v>feb.17</c:v>
                </c:pt>
                <c:pt idx="20">
                  <c:v>mar.17</c:v>
                </c:pt>
                <c:pt idx="21">
                  <c:v>apr.17</c:v>
                </c:pt>
                <c:pt idx="22">
                  <c:v>mai.17</c:v>
                </c:pt>
                <c:pt idx="23">
                  <c:v>jun.17</c:v>
                </c:pt>
                <c:pt idx="24">
                  <c:v>jul.17</c:v>
                </c:pt>
                <c:pt idx="25">
                  <c:v>aug.17</c:v>
                </c:pt>
                <c:pt idx="26">
                  <c:v>sep.17</c:v>
                </c:pt>
                <c:pt idx="27">
                  <c:v>okt.17</c:v>
                </c:pt>
                <c:pt idx="28">
                  <c:v>nov.17</c:v>
                </c:pt>
                <c:pt idx="29">
                  <c:v>des.17</c:v>
                </c:pt>
                <c:pt idx="30">
                  <c:v>jan.18</c:v>
                </c:pt>
                <c:pt idx="31">
                  <c:v>feb.18</c:v>
                </c:pt>
                <c:pt idx="32">
                  <c:v>mar.18</c:v>
                </c:pt>
              </c:strCache>
            </c:strRef>
          </c:cat>
          <c:val>
            <c:numRef>
              <c:f>'Ark1'!$D$2:$D$34</c:f>
              <c:numCache>
                <c:formatCode>0.0</c:formatCode>
                <c:ptCount val="33"/>
                <c:pt idx="0">
                  <c:v>12.2</c:v>
                </c:pt>
                <c:pt idx="1">
                  <c:v>11.9</c:v>
                </c:pt>
                <c:pt idx="2">
                  <c:v>9.6999999999999993</c:v>
                </c:pt>
                <c:pt idx="3">
                  <c:v>10.9</c:v>
                </c:pt>
                <c:pt idx="4">
                  <c:v>10.4</c:v>
                </c:pt>
                <c:pt idx="6">
                  <c:v>10.6</c:v>
                </c:pt>
                <c:pt idx="7">
                  <c:v>10.4</c:v>
                </c:pt>
                <c:pt idx="8">
                  <c:v>9.9</c:v>
                </c:pt>
                <c:pt idx="9">
                  <c:v>9.4</c:v>
                </c:pt>
                <c:pt idx="10">
                  <c:v>9.3000000000000007</c:v>
                </c:pt>
                <c:pt idx="11">
                  <c:v>9.1999999999999993</c:v>
                </c:pt>
                <c:pt idx="12">
                  <c:v>10.199999999999999</c:v>
                </c:pt>
                <c:pt idx="13">
                  <c:v>10</c:v>
                </c:pt>
                <c:pt idx="14">
                  <c:v>9.4</c:v>
                </c:pt>
                <c:pt idx="15">
                  <c:v>9.8000000000000007</c:v>
                </c:pt>
                <c:pt idx="16">
                  <c:v>8.4</c:v>
                </c:pt>
                <c:pt idx="17">
                  <c:v>9.8000000000000007</c:v>
                </c:pt>
                <c:pt idx="18">
                  <c:v>9.6999999999999993</c:v>
                </c:pt>
                <c:pt idx="19">
                  <c:v>10.4</c:v>
                </c:pt>
                <c:pt idx="20">
                  <c:v>10</c:v>
                </c:pt>
                <c:pt idx="21">
                  <c:v>10</c:v>
                </c:pt>
                <c:pt idx="22">
                  <c:v>10.199999999999999</c:v>
                </c:pt>
                <c:pt idx="23">
                  <c:v>9.5</c:v>
                </c:pt>
                <c:pt idx="24">
                  <c:v>11.1</c:v>
                </c:pt>
                <c:pt idx="25">
                  <c:v>11</c:v>
                </c:pt>
                <c:pt idx="26">
                  <c:v>10.6</c:v>
                </c:pt>
                <c:pt idx="27">
                  <c:v>13.1</c:v>
                </c:pt>
                <c:pt idx="28">
                  <c:v>11.6</c:v>
                </c:pt>
                <c:pt idx="29">
                  <c:v>12</c:v>
                </c:pt>
                <c:pt idx="30">
                  <c:v>10.8</c:v>
                </c:pt>
                <c:pt idx="31">
                  <c:v>10.3</c:v>
                </c:pt>
                <c:pt idx="32">
                  <c:v>11.1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BF5F-48E7-9B44-8116A205B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278520"/>
        <c:axId val="213278848"/>
      </c:lineChart>
      <c:catAx>
        <c:axId val="213278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13278848"/>
        <c:crosses val="autoZero"/>
        <c:auto val="1"/>
        <c:lblAlgn val="ctr"/>
        <c:lblOffset val="100"/>
        <c:noMultiLvlLbl val="0"/>
      </c:catAx>
      <c:valAx>
        <c:axId val="21327884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13278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/>
              <a:t>Markedsandel</a:t>
            </a:r>
            <a:r>
              <a:rPr lang="en-US" b="1" dirty="0"/>
              <a:t> </a:t>
            </a:r>
            <a:r>
              <a:rPr lang="en-US" b="1" dirty="0" err="1"/>
              <a:t>kanalgrupper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prosent</a:t>
            </a:r>
            <a:r>
              <a:rPr lang="en-US" b="1" dirty="0"/>
              <a:t> - </a:t>
            </a:r>
            <a:r>
              <a:rPr lang="en-US" b="1" dirty="0" err="1"/>
              <a:t>nasjonale</a:t>
            </a:r>
            <a:r>
              <a:rPr lang="en-US" b="1" baseline="0" dirty="0"/>
              <a:t> </a:t>
            </a:r>
            <a:r>
              <a:rPr lang="en-US" b="1" baseline="0" dirty="0" err="1"/>
              <a:t>aktører</a:t>
            </a:r>
            <a:r>
              <a:rPr lang="en-US" b="1" baseline="0" dirty="0"/>
              <a:t> - </a:t>
            </a:r>
            <a:r>
              <a:rPr lang="en-US" b="1" dirty="0"/>
              <a:t>mars 2018</a:t>
            </a:r>
          </a:p>
          <a:p>
            <a:pPr>
              <a:defRPr b="1"/>
            </a:pPr>
            <a:r>
              <a:rPr lang="en-US" b="1" dirty="0" err="1"/>
              <a:t>Endring</a:t>
            </a:r>
            <a:r>
              <a:rPr lang="en-US" b="1" dirty="0"/>
              <a:t> </a:t>
            </a:r>
            <a:r>
              <a:rPr lang="en-US" b="1" dirty="0" err="1"/>
              <a:t>sist</a:t>
            </a:r>
            <a:r>
              <a:rPr lang="en-US" b="1" dirty="0"/>
              <a:t> </a:t>
            </a:r>
            <a:r>
              <a:rPr lang="en-US" b="1" dirty="0" err="1"/>
              <a:t>måned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baseline="0" dirty="0"/>
              <a:t> </a:t>
            </a:r>
            <a:r>
              <a:rPr lang="en-US" b="1" baseline="0" dirty="0" err="1"/>
              <a:t>parentes</a:t>
            </a:r>
            <a:endParaRPr lang="en-US" b="1" dirty="0"/>
          </a:p>
        </c:rich>
      </c:tx>
      <c:layout>
        <c:manualLayout>
          <c:xMode val="edge"/>
          <c:yMode val="edge"/>
          <c:x val="0.17606451019805924"/>
          <c:y val="4.96169224270787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0.35242971025063718"/>
          <c:y val="0.25248279954349673"/>
          <c:w val="0.27400633344744951"/>
          <c:h val="0.66217356592386067"/>
        </c:manualLayout>
      </c:layout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mar.18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D7-48E1-8ED2-A4D82475FBC4}"/>
              </c:ext>
            </c:extLst>
          </c:dPt>
          <c:dPt>
            <c:idx val="1"/>
            <c:bubble3D val="0"/>
            <c:spPr>
              <a:solidFill>
                <a:srgbClr val="B2D3D7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0D7-48E1-8ED2-A4D82475FBC4}"/>
              </c:ext>
            </c:extLst>
          </c:dPt>
          <c:dPt>
            <c:idx val="2"/>
            <c:bubble3D val="0"/>
            <c:spPr>
              <a:solidFill>
                <a:srgbClr val="D5E8E9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0D7-48E1-8ED2-A4D82475FBC4}"/>
              </c:ext>
            </c:extLst>
          </c:dPt>
          <c:dLbls>
            <c:dLbl>
              <c:idx val="0"/>
              <c:layout>
                <c:manualLayout>
                  <c:x val="1.6563653552240598E-2"/>
                  <c:y val="-9.6117562000469746E-3"/>
                </c:manualLayout>
              </c:layout>
              <c:tx>
                <c:rich>
                  <a:bodyPr/>
                  <a:lstStyle/>
                  <a:p>
                    <a:fld id="{9E19E556-3529-4882-B29F-26D201D81854}" type="VALUE">
                      <a:rPr lang="en-US" smtClean="0"/>
                      <a:pPr/>
                      <a:t>[VERDI]</a:t>
                    </a:fld>
                    <a:r>
                      <a:rPr lang="en-US" dirty="0"/>
                      <a:t> </a:t>
                    </a:r>
                    <a:r>
                      <a:rPr lang="en-US" sz="1000" b="0" dirty="0"/>
                      <a:t>(</a:t>
                    </a:r>
                    <a:fld id="{F9168163-563C-4AB7-A18E-DE3B4C3D8919}" type="CELLREF">
                      <a:rPr lang="en-US" sz="1000" b="0" smtClean="0"/>
                      <a:pPr/>
                      <a:t>[CELLEREF]</a:t>
                    </a:fld>
                    <a:r>
                      <a:rPr lang="en-US" sz="1000" b="0" dirty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{F9168163-563C-4AB7-A18E-DE3B4C3D8919}</c15:txfldGUID>
                      <c15:f>'Ark1'!$C$2</c15:f>
                      <c15:dlblFieldTableCache>
                        <c:ptCount val="1"/>
                        <c:pt idx="0">
                          <c:v>-1,2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40D7-48E1-8ED2-A4D82475FBC4}"/>
                </c:ext>
              </c:extLst>
            </c:dLbl>
            <c:dLbl>
              <c:idx val="1"/>
              <c:layout>
                <c:manualLayout>
                  <c:x val="5.2059130077997612E-3"/>
                  <c:y val="-0.11609440590457464"/>
                </c:manualLayout>
              </c:layout>
              <c:tx>
                <c:rich>
                  <a:bodyPr/>
                  <a:lstStyle/>
                  <a:p>
                    <a:fld id="{589BF421-71C5-438B-B903-7F22F5A89C63}" type="VALUE">
                      <a:rPr lang="en-US" smtClean="0"/>
                      <a:pPr/>
                      <a:t>[VERDI]</a:t>
                    </a:fld>
                    <a:r>
                      <a:rPr lang="en-US" dirty="0"/>
                      <a:t> </a:t>
                    </a:r>
                    <a:r>
                      <a:rPr lang="en-US" sz="1000" b="0" i="0" dirty="0"/>
                      <a:t>(+0,4)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085583658133408E-2"/>
                      <c:h val="5.139729434946216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0D7-48E1-8ED2-A4D82475FBC4}"/>
                </c:ext>
              </c:extLst>
            </c:dLbl>
            <c:dLbl>
              <c:idx val="2"/>
              <c:layout>
                <c:manualLayout>
                  <c:x val="-3.9052421888525389E-2"/>
                  <c:y val="-1.7989868863324339E-3"/>
                </c:manualLayout>
              </c:layout>
              <c:tx>
                <c:rich>
                  <a:bodyPr/>
                  <a:lstStyle/>
                  <a:p>
                    <a:fld id="{E4162AA7-7EEE-4FCA-B13B-9396C34C8837}" type="VALUE">
                      <a:rPr lang="en-US" smtClean="0"/>
                      <a:pPr/>
                      <a:t>[VERDI]</a:t>
                    </a:fld>
                    <a:r>
                      <a:rPr lang="en-US" dirty="0"/>
                      <a:t> </a:t>
                    </a:r>
                    <a:r>
                      <a:rPr lang="en-US" sz="1000" b="0" dirty="0"/>
                      <a:t>(+0,8</a:t>
                    </a:r>
                    <a:r>
                      <a:rPr lang="en-US" sz="1000" dirty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065383218077911E-2"/>
                      <c:h val="5.139729434946216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0D7-48E1-8ED2-A4D82475FB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'Ark1'!$A$2:$A$4</c:f>
              <c:strCache>
                <c:ptCount val="3"/>
                <c:pt idx="0">
                  <c:v>NRK</c:v>
                </c:pt>
                <c:pt idx="1">
                  <c:v>P4 gruppen</c:v>
                </c:pt>
                <c:pt idx="2">
                  <c:v>Bauer Media</c:v>
                </c:pt>
              </c:strCache>
            </c:strRef>
          </c:cat>
          <c:val>
            <c:numRef>
              <c:f>'Ark1'!$B$2:$B$4</c:f>
              <c:numCache>
                <c:formatCode>General</c:formatCode>
                <c:ptCount val="3"/>
                <c:pt idx="0" formatCode="0.0">
                  <c:v>68</c:v>
                </c:pt>
                <c:pt idx="1">
                  <c:v>20.9</c:v>
                </c:pt>
                <c:pt idx="2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D7-48E1-8ED2-A4D82475FBC4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diff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459-40F4-8526-CF6A8685D46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459-40F4-8526-CF6A8685D46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459-40F4-8526-CF6A8685D469}"/>
              </c:ext>
            </c:extLst>
          </c:dPt>
          <c:cat>
            <c:strRef>
              <c:f>'Ark1'!$A$2:$A$4</c:f>
              <c:strCache>
                <c:ptCount val="3"/>
                <c:pt idx="0">
                  <c:v>NRK</c:v>
                </c:pt>
                <c:pt idx="1">
                  <c:v>P4 gruppen</c:v>
                </c:pt>
                <c:pt idx="2">
                  <c:v>Bauer Media</c:v>
                </c:pt>
              </c:strCache>
            </c:strRef>
          </c:cat>
          <c:val>
            <c:numRef>
              <c:f>'Ark1'!$C$2:$C$4</c:f>
              <c:numCache>
                <c:formatCode>General</c:formatCode>
                <c:ptCount val="3"/>
                <c:pt idx="0">
                  <c:v>-1.2</c:v>
                </c:pt>
                <c:pt idx="1">
                  <c:v>0.4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053-4366-B48F-3470D0C092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De fem</a:t>
            </a:r>
            <a:r>
              <a:rPr lang="nb-NO" b="1" baseline="0" dirty="0"/>
              <a:t> tradisjonelle og de øvrige kanalene i prosent</a:t>
            </a:r>
          </a:p>
          <a:p>
            <a:pPr>
              <a:defRPr b="1"/>
            </a:pPr>
            <a:r>
              <a:rPr lang="nb-NO" b="1" baseline="0" dirty="0"/>
              <a:t>år 2014-18 – måned jan.2016-mar.2018</a:t>
            </a:r>
            <a:endParaRPr lang="nb-NO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De fem tradisjonelle (NRK P1, NRK P2, NRK P3, P4 og Radio Norge)</c:v>
                </c:pt>
              </c:strCache>
            </c:strRef>
          </c:tx>
          <c:spPr>
            <a:ln w="28575" cap="rnd">
              <a:solidFill>
                <a:srgbClr val="00646B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C3-4D59-92DB-302CF896428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85-45CE-A41B-7C21DF61B95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BC3-4D59-92DB-302CF896428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C3-4D59-92DB-302CF896428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23-4B9D-A8CC-C6F66F126A2F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BC3-4D59-92DB-302CF896428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85-45CE-A41B-7C21DF61B95B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23-4B9D-A8CC-C6F66F126A2F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BC3-4D59-92DB-302CF8964288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85-45CE-A41B-7C21DF61B95B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385-45CE-A41B-7C21DF61B95B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BC3-4D59-92DB-302CF8964288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BC3-4D59-92DB-302CF8964288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23-4B9D-A8CC-C6F66F126A2F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BC3-4D59-92DB-302CF8964288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BC3-4D59-92DB-302CF8964288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85-45CE-A41B-7C21DF61B95B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0BC3-4D59-92DB-302CF8964288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385-45CE-A41B-7C21DF61B95B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385-45CE-A41B-7C21DF61B9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'Ark1'!$A$2:$A$34</c:f>
              <c:strCache>
                <c:ptCount val="3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YTD</c:v>
                </c:pt>
                <c:pt idx="6">
                  <c:v>jan.16</c:v>
                </c:pt>
                <c:pt idx="7">
                  <c:v>feb.16</c:v>
                </c:pt>
                <c:pt idx="8">
                  <c:v>mar.16</c:v>
                </c:pt>
                <c:pt idx="9">
                  <c:v>apr.16</c:v>
                </c:pt>
                <c:pt idx="10">
                  <c:v>mai.16</c:v>
                </c:pt>
                <c:pt idx="11">
                  <c:v>jun.16</c:v>
                </c:pt>
                <c:pt idx="12">
                  <c:v>jul.16</c:v>
                </c:pt>
                <c:pt idx="13">
                  <c:v>aug.16</c:v>
                </c:pt>
                <c:pt idx="14">
                  <c:v>sep.16</c:v>
                </c:pt>
                <c:pt idx="15">
                  <c:v>okt.16</c:v>
                </c:pt>
                <c:pt idx="16">
                  <c:v>nov.16</c:v>
                </c:pt>
                <c:pt idx="17">
                  <c:v>des.16</c:v>
                </c:pt>
                <c:pt idx="18">
                  <c:v>jan.17</c:v>
                </c:pt>
                <c:pt idx="19">
                  <c:v>feb.17</c:v>
                </c:pt>
                <c:pt idx="20">
                  <c:v>mar.17</c:v>
                </c:pt>
                <c:pt idx="21">
                  <c:v>apr.17</c:v>
                </c:pt>
                <c:pt idx="22">
                  <c:v>mai.17</c:v>
                </c:pt>
                <c:pt idx="23">
                  <c:v>jun.17</c:v>
                </c:pt>
                <c:pt idx="24">
                  <c:v>jul.17</c:v>
                </c:pt>
                <c:pt idx="25">
                  <c:v>aug.17</c:v>
                </c:pt>
                <c:pt idx="26">
                  <c:v>sep.17</c:v>
                </c:pt>
                <c:pt idx="27">
                  <c:v>okt.17</c:v>
                </c:pt>
                <c:pt idx="28">
                  <c:v>nov.17</c:v>
                </c:pt>
                <c:pt idx="29">
                  <c:v>des.17</c:v>
                </c:pt>
                <c:pt idx="30">
                  <c:v>jan.18</c:v>
                </c:pt>
                <c:pt idx="31">
                  <c:v>feb.18</c:v>
                </c:pt>
                <c:pt idx="32">
                  <c:v>mar.18</c:v>
                </c:pt>
              </c:strCache>
            </c:strRef>
          </c:cat>
          <c:val>
            <c:numRef>
              <c:f>'Ark1'!$B$2:$B$34</c:f>
              <c:numCache>
                <c:formatCode>0.0</c:formatCode>
                <c:ptCount val="33"/>
                <c:pt idx="0">
                  <c:v>87.4</c:v>
                </c:pt>
                <c:pt idx="1">
                  <c:v>83.9</c:v>
                </c:pt>
                <c:pt idx="2">
                  <c:v>82.5</c:v>
                </c:pt>
                <c:pt idx="3">
                  <c:v>73.3</c:v>
                </c:pt>
                <c:pt idx="4">
                  <c:v>64.400000000000006</c:v>
                </c:pt>
                <c:pt idx="6">
                  <c:v>83.4</c:v>
                </c:pt>
                <c:pt idx="7">
                  <c:v>83.5</c:v>
                </c:pt>
                <c:pt idx="8">
                  <c:v>83.8</c:v>
                </c:pt>
                <c:pt idx="9">
                  <c:v>82.8</c:v>
                </c:pt>
                <c:pt idx="10">
                  <c:v>84.2</c:v>
                </c:pt>
                <c:pt idx="11">
                  <c:v>83.6</c:v>
                </c:pt>
                <c:pt idx="12">
                  <c:v>82.7</c:v>
                </c:pt>
                <c:pt idx="13">
                  <c:v>82.5</c:v>
                </c:pt>
                <c:pt idx="14">
                  <c:v>81.7</c:v>
                </c:pt>
                <c:pt idx="15">
                  <c:v>82.7</c:v>
                </c:pt>
                <c:pt idx="16">
                  <c:v>81.3</c:v>
                </c:pt>
                <c:pt idx="17">
                  <c:v>77.5</c:v>
                </c:pt>
                <c:pt idx="18">
                  <c:v>79.8</c:v>
                </c:pt>
                <c:pt idx="19">
                  <c:v>78.7</c:v>
                </c:pt>
                <c:pt idx="20">
                  <c:v>79.099999999999994</c:v>
                </c:pt>
                <c:pt idx="21">
                  <c:v>77.400000000000006</c:v>
                </c:pt>
                <c:pt idx="22">
                  <c:v>76.400000000000006</c:v>
                </c:pt>
                <c:pt idx="23">
                  <c:v>74.5</c:v>
                </c:pt>
                <c:pt idx="24">
                  <c:v>72</c:v>
                </c:pt>
                <c:pt idx="25">
                  <c:v>71.8</c:v>
                </c:pt>
                <c:pt idx="26">
                  <c:v>70.900000000000006</c:v>
                </c:pt>
                <c:pt idx="27">
                  <c:v>70.099999999999994</c:v>
                </c:pt>
                <c:pt idx="28">
                  <c:v>67.400000000000006</c:v>
                </c:pt>
                <c:pt idx="29">
                  <c:v>59.4</c:v>
                </c:pt>
                <c:pt idx="30">
                  <c:v>66.400000000000006</c:v>
                </c:pt>
                <c:pt idx="31">
                  <c:v>61.8</c:v>
                </c:pt>
                <c:pt idx="32">
                  <c:v>64.7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DD6D-4571-B100-AEA8A27B3FED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Øvrige kanaler (se kanaloversikten)</c:v>
                </c:pt>
              </c:strCache>
            </c:strRef>
          </c:tx>
          <c:spPr>
            <a:ln w="28575" cap="rnd">
              <a:solidFill>
                <a:srgbClr val="8EBEC7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BC3-4D59-92DB-302CF896428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385-45CE-A41B-7C21DF61B95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0BC3-4D59-92DB-302CF896428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BC3-4D59-92DB-302CF896428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23-4B9D-A8CC-C6F66F126A2F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0BC3-4D59-92DB-302CF896428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385-45CE-A41B-7C21DF61B95B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23-4B9D-A8CC-C6F66F126A2F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BC3-4D59-92DB-302CF8964288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385-45CE-A41B-7C21DF61B95B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385-45CE-A41B-7C21DF61B95B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0BC3-4D59-92DB-302CF8964288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0BC3-4D59-92DB-302CF8964288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23-4B9D-A8CC-C6F66F126A2F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0BC3-4D59-92DB-302CF8964288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385-45CE-A41B-7C21DF61B95B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23-4B9D-A8CC-C6F66F126A2F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0BC3-4D59-92DB-302CF8964288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385-45CE-A41B-7C21DF61B95B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385-45CE-A41B-7C21DF61B9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'Ark1'!$A$2:$A$34</c:f>
              <c:strCache>
                <c:ptCount val="3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YTD</c:v>
                </c:pt>
                <c:pt idx="6">
                  <c:v>jan.16</c:v>
                </c:pt>
                <c:pt idx="7">
                  <c:v>feb.16</c:v>
                </c:pt>
                <c:pt idx="8">
                  <c:v>mar.16</c:v>
                </c:pt>
                <c:pt idx="9">
                  <c:v>apr.16</c:v>
                </c:pt>
                <c:pt idx="10">
                  <c:v>mai.16</c:v>
                </c:pt>
                <c:pt idx="11">
                  <c:v>jun.16</c:v>
                </c:pt>
                <c:pt idx="12">
                  <c:v>jul.16</c:v>
                </c:pt>
                <c:pt idx="13">
                  <c:v>aug.16</c:v>
                </c:pt>
                <c:pt idx="14">
                  <c:v>sep.16</c:v>
                </c:pt>
                <c:pt idx="15">
                  <c:v>okt.16</c:v>
                </c:pt>
                <c:pt idx="16">
                  <c:v>nov.16</c:v>
                </c:pt>
                <c:pt idx="17">
                  <c:v>des.16</c:v>
                </c:pt>
                <c:pt idx="18">
                  <c:v>jan.17</c:v>
                </c:pt>
                <c:pt idx="19">
                  <c:v>feb.17</c:v>
                </c:pt>
                <c:pt idx="20">
                  <c:v>mar.17</c:v>
                </c:pt>
                <c:pt idx="21">
                  <c:v>apr.17</c:v>
                </c:pt>
                <c:pt idx="22">
                  <c:v>mai.17</c:v>
                </c:pt>
                <c:pt idx="23">
                  <c:v>jun.17</c:v>
                </c:pt>
                <c:pt idx="24">
                  <c:v>jul.17</c:v>
                </c:pt>
                <c:pt idx="25">
                  <c:v>aug.17</c:v>
                </c:pt>
                <c:pt idx="26">
                  <c:v>sep.17</c:v>
                </c:pt>
                <c:pt idx="27">
                  <c:v>okt.17</c:v>
                </c:pt>
                <c:pt idx="28">
                  <c:v>nov.17</c:v>
                </c:pt>
                <c:pt idx="29">
                  <c:v>des.17</c:v>
                </c:pt>
                <c:pt idx="30">
                  <c:v>jan.18</c:v>
                </c:pt>
                <c:pt idx="31">
                  <c:v>feb.18</c:v>
                </c:pt>
                <c:pt idx="32">
                  <c:v>mar.18</c:v>
                </c:pt>
              </c:strCache>
            </c:strRef>
          </c:cat>
          <c:val>
            <c:numRef>
              <c:f>'Ark1'!$C$2:$C$34</c:f>
              <c:numCache>
                <c:formatCode>0.0</c:formatCode>
                <c:ptCount val="33"/>
                <c:pt idx="0">
                  <c:v>10.9</c:v>
                </c:pt>
                <c:pt idx="1">
                  <c:v>16</c:v>
                </c:pt>
                <c:pt idx="2">
                  <c:v>17.5</c:v>
                </c:pt>
                <c:pt idx="3">
                  <c:v>26.7</c:v>
                </c:pt>
                <c:pt idx="4">
                  <c:v>35.200000000000003</c:v>
                </c:pt>
                <c:pt idx="6">
                  <c:v>16.600000000000001</c:v>
                </c:pt>
                <c:pt idx="7">
                  <c:v>16.5</c:v>
                </c:pt>
                <c:pt idx="8">
                  <c:v>16.2</c:v>
                </c:pt>
                <c:pt idx="9">
                  <c:v>17.2</c:v>
                </c:pt>
                <c:pt idx="10">
                  <c:v>15.8</c:v>
                </c:pt>
                <c:pt idx="11">
                  <c:v>16.399999999999999</c:v>
                </c:pt>
                <c:pt idx="12">
                  <c:v>17.3</c:v>
                </c:pt>
                <c:pt idx="13">
                  <c:v>17.5</c:v>
                </c:pt>
                <c:pt idx="14">
                  <c:v>18.3</c:v>
                </c:pt>
                <c:pt idx="15">
                  <c:v>17.3</c:v>
                </c:pt>
                <c:pt idx="16">
                  <c:v>18.7</c:v>
                </c:pt>
                <c:pt idx="17">
                  <c:v>22.5</c:v>
                </c:pt>
                <c:pt idx="18">
                  <c:v>20.2</c:v>
                </c:pt>
                <c:pt idx="19">
                  <c:v>21.3</c:v>
                </c:pt>
                <c:pt idx="20">
                  <c:v>20.9</c:v>
                </c:pt>
                <c:pt idx="21">
                  <c:v>22.6</c:v>
                </c:pt>
                <c:pt idx="22">
                  <c:v>23.6</c:v>
                </c:pt>
                <c:pt idx="23">
                  <c:v>25.5</c:v>
                </c:pt>
                <c:pt idx="24">
                  <c:v>28</c:v>
                </c:pt>
                <c:pt idx="25">
                  <c:v>28.2</c:v>
                </c:pt>
                <c:pt idx="26">
                  <c:v>29.1</c:v>
                </c:pt>
                <c:pt idx="27">
                  <c:v>29.9</c:v>
                </c:pt>
                <c:pt idx="28">
                  <c:v>32.6</c:v>
                </c:pt>
                <c:pt idx="29">
                  <c:v>40.6</c:v>
                </c:pt>
                <c:pt idx="30">
                  <c:v>33.6</c:v>
                </c:pt>
                <c:pt idx="31">
                  <c:v>38.200000000000003</c:v>
                </c:pt>
                <c:pt idx="32">
                  <c:v>35.299999999999997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DD6D-4571-B100-AEA8A27B3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9230384"/>
        <c:axId val="669221200"/>
      </c:lineChart>
      <c:catAx>
        <c:axId val="66923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69221200"/>
        <c:crosses val="autoZero"/>
        <c:auto val="1"/>
        <c:lblAlgn val="ctr"/>
        <c:lblOffset val="100"/>
        <c:noMultiLvlLbl val="0"/>
      </c:catAx>
      <c:valAx>
        <c:axId val="6692212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6923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221813305945453"/>
          <c:y val="0.92276122884501277"/>
          <c:w val="0.69435590931568325"/>
          <c:h val="5.9726916180724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Månedlig jan.2016-mar.2018</a:t>
            </a:r>
            <a:r>
              <a:rPr lang="nb-NO" b="1" baseline="0" dirty="0"/>
              <a:t> – alle nasjonale kanaler i prosent</a:t>
            </a:r>
            <a:endParaRPr lang="nb-NO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4.3234908136482932E-2"/>
          <c:y val="0.1314411797015079"/>
          <c:w val="0.94348006770892767"/>
          <c:h val="0.71045388797652587"/>
        </c:manualLayout>
      </c:layout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andel</c:v>
                </c:pt>
              </c:strCache>
            </c:strRef>
          </c:tx>
          <c:spPr>
            <a:ln w="28575" cap="rnd">
              <a:solidFill>
                <a:srgbClr val="B2D3D7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31F-4EA8-A736-09067947556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9F-4750-926C-0B1447E99B81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31F-4EA8-A736-090679475565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31F-4EA8-A736-090679475565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31F-4EA8-A736-090679475565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D0-433E-9480-E06F7AD2A2C2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AB-48DB-BA65-582C98877EFF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D0-433E-9480-E06F7AD2A2C2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AB-48DB-BA65-582C98877EFF}"/>
                </c:ext>
              </c:extLst>
            </c:dLbl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AB-48DB-BA65-582C98877EFF}"/>
                </c:ext>
              </c:extLst>
            </c:dLbl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8AB-48DB-BA65-582C98877EFF}"/>
                </c:ext>
              </c:extLst>
            </c:dLbl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D0-433E-9480-E06F7AD2A2C2}"/>
                </c:ext>
              </c:extLst>
            </c:dLbl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AB-48DB-BA65-582C98877EFF}"/>
                </c:ext>
              </c:extLst>
            </c:dLbl>
            <c:dLbl>
              <c:idx val="2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D0-433E-9480-E06F7AD2A2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'Ark1'!$A$2:$A$28</c:f>
              <c:numCache>
                <c:formatCode>mmm\-yy</c:formatCode>
                <c:ptCount val="27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</c:numCache>
            </c:numRef>
          </c:cat>
          <c:val>
            <c:numRef>
              <c:f>'Ark1'!$B$2:$B$28</c:f>
              <c:numCache>
                <c:formatCode>General</c:formatCode>
                <c:ptCount val="27"/>
                <c:pt idx="0">
                  <c:v>67.8</c:v>
                </c:pt>
                <c:pt idx="1">
                  <c:v>68.599999999999994</c:v>
                </c:pt>
                <c:pt idx="2">
                  <c:v>67.8</c:v>
                </c:pt>
                <c:pt idx="3">
                  <c:v>70.3</c:v>
                </c:pt>
                <c:pt idx="4">
                  <c:v>68.400000000000006</c:v>
                </c:pt>
                <c:pt idx="5">
                  <c:v>68.5</c:v>
                </c:pt>
                <c:pt idx="6">
                  <c:v>59.2</c:v>
                </c:pt>
                <c:pt idx="7">
                  <c:v>66.2</c:v>
                </c:pt>
                <c:pt idx="8">
                  <c:v>69.2</c:v>
                </c:pt>
                <c:pt idx="9">
                  <c:v>67.5</c:v>
                </c:pt>
                <c:pt idx="10">
                  <c:v>69.099999999999994</c:v>
                </c:pt>
                <c:pt idx="11">
                  <c:v>68.3</c:v>
                </c:pt>
                <c:pt idx="12">
                  <c:v>67.8</c:v>
                </c:pt>
                <c:pt idx="13">
                  <c:v>66.2</c:v>
                </c:pt>
                <c:pt idx="14">
                  <c:v>67.400000000000006</c:v>
                </c:pt>
                <c:pt idx="15">
                  <c:v>65.3</c:v>
                </c:pt>
                <c:pt idx="16">
                  <c:v>64.7</c:v>
                </c:pt>
                <c:pt idx="17">
                  <c:v>63.7</c:v>
                </c:pt>
                <c:pt idx="18">
                  <c:v>56.7</c:v>
                </c:pt>
                <c:pt idx="19">
                  <c:v>61.1</c:v>
                </c:pt>
                <c:pt idx="20">
                  <c:v>62.3</c:v>
                </c:pt>
                <c:pt idx="21">
                  <c:v>61.4</c:v>
                </c:pt>
                <c:pt idx="22">
                  <c:v>62.2</c:v>
                </c:pt>
                <c:pt idx="23">
                  <c:v>59.4</c:v>
                </c:pt>
                <c:pt idx="24">
                  <c:v>56.9</c:v>
                </c:pt>
                <c:pt idx="25" formatCode="0.0">
                  <c:v>57</c:v>
                </c:pt>
                <c:pt idx="26">
                  <c:v>57.4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431F-4EA8-A736-09067947556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69582424"/>
        <c:axId val="669582752"/>
      </c:lineChart>
      <c:dateAx>
        <c:axId val="66958242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69582752"/>
        <c:crosses val="autoZero"/>
        <c:auto val="1"/>
        <c:lblOffset val="100"/>
        <c:baseTimeUnit val="months"/>
      </c:dateAx>
      <c:valAx>
        <c:axId val="66958275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69582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De fem</a:t>
            </a:r>
            <a:r>
              <a:rPr lang="nb-NO" b="1" baseline="0" dirty="0"/>
              <a:t> tradisjonelle og de øvrige kanalene i prosent</a:t>
            </a:r>
          </a:p>
          <a:p>
            <a:pPr>
              <a:defRPr b="1"/>
            </a:pPr>
            <a:r>
              <a:rPr lang="nb-NO" b="1" baseline="0" dirty="0"/>
              <a:t>år 2014-18 – måned jan.2016-mar.2018</a:t>
            </a:r>
            <a:endParaRPr lang="nb-NO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De fem tradisjonelle (NRK P1, NRK P2, NRK P3, P4 og Radio Norge)</c:v>
                </c:pt>
              </c:strCache>
            </c:strRef>
          </c:tx>
          <c:spPr>
            <a:ln w="28575" cap="rnd">
              <a:solidFill>
                <a:srgbClr val="00646B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32-4248-982D-1065C483B40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37-4A34-BC4A-A3EDF62529D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BDC-4355-9357-D73FA257FC3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BDC-4355-9357-D73FA257FC3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BDC-4355-9357-D73FA257FC3B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BDC-4355-9357-D73FA257FC3B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37-4A34-BC4A-A3EDF62529D5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BDC-4355-9357-D73FA257FC3B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BDC-4355-9357-D73FA257FC3B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37-4A34-BC4A-A3EDF62529D5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37-4A34-BC4A-A3EDF62529D5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DC-4355-9357-D73FA257FC3B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BDC-4355-9357-D73FA257FC3B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DC-4355-9357-D73FA257FC3B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DC-4355-9357-D73FA257FC3B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37-4A34-BC4A-A3EDF62529D5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DC-4355-9357-D73FA257FC3B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BDC-4355-9357-D73FA257FC3B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637-4A34-BC4A-A3EDF62529D5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637-4A34-BC4A-A3EDF62529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'Ark1'!$A$2:$A$34</c:f>
              <c:strCache>
                <c:ptCount val="3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YTD</c:v>
                </c:pt>
                <c:pt idx="6">
                  <c:v>jan.16</c:v>
                </c:pt>
                <c:pt idx="7">
                  <c:v>feb.16</c:v>
                </c:pt>
                <c:pt idx="8">
                  <c:v>mar.16</c:v>
                </c:pt>
                <c:pt idx="9">
                  <c:v>apr.16</c:v>
                </c:pt>
                <c:pt idx="10">
                  <c:v>mai.16</c:v>
                </c:pt>
                <c:pt idx="11">
                  <c:v>jun.16</c:v>
                </c:pt>
                <c:pt idx="12">
                  <c:v>jul.16</c:v>
                </c:pt>
                <c:pt idx="13">
                  <c:v>aug.16</c:v>
                </c:pt>
                <c:pt idx="14">
                  <c:v>sep.16</c:v>
                </c:pt>
                <c:pt idx="15">
                  <c:v>okt.16</c:v>
                </c:pt>
                <c:pt idx="16">
                  <c:v>nov.16</c:v>
                </c:pt>
                <c:pt idx="17">
                  <c:v>des.16</c:v>
                </c:pt>
                <c:pt idx="18">
                  <c:v>jan.17</c:v>
                </c:pt>
                <c:pt idx="19">
                  <c:v>feb.17</c:v>
                </c:pt>
                <c:pt idx="20">
                  <c:v>mar.17</c:v>
                </c:pt>
                <c:pt idx="21">
                  <c:v>apr.17</c:v>
                </c:pt>
                <c:pt idx="22">
                  <c:v>mai.17</c:v>
                </c:pt>
                <c:pt idx="23">
                  <c:v>jun.17</c:v>
                </c:pt>
                <c:pt idx="24">
                  <c:v>jul.17</c:v>
                </c:pt>
                <c:pt idx="25">
                  <c:v>aug.17</c:v>
                </c:pt>
                <c:pt idx="26">
                  <c:v>sep.17</c:v>
                </c:pt>
                <c:pt idx="27">
                  <c:v>okt.17</c:v>
                </c:pt>
                <c:pt idx="28">
                  <c:v>nov.17</c:v>
                </c:pt>
                <c:pt idx="29">
                  <c:v>des.17</c:v>
                </c:pt>
                <c:pt idx="30">
                  <c:v>jan.18</c:v>
                </c:pt>
                <c:pt idx="31">
                  <c:v>feb.18</c:v>
                </c:pt>
                <c:pt idx="32">
                  <c:v>mar.18</c:v>
                </c:pt>
              </c:strCache>
            </c:strRef>
          </c:cat>
          <c:val>
            <c:numRef>
              <c:f>'Ark1'!$B$2:$B$34</c:f>
              <c:numCache>
                <c:formatCode>General</c:formatCode>
                <c:ptCount val="33"/>
                <c:pt idx="0">
                  <c:v>65.5</c:v>
                </c:pt>
                <c:pt idx="1">
                  <c:v>63.6</c:v>
                </c:pt>
                <c:pt idx="2">
                  <c:v>61.7</c:v>
                </c:pt>
                <c:pt idx="3">
                  <c:v>52.5</c:v>
                </c:pt>
                <c:pt idx="4" formatCode="0.0">
                  <c:v>43</c:v>
                </c:pt>
                <c:pt idx="6">
                  <c:v>61.8</c:v>
                </c:pt>
                <c:pt idx="7">
                  <c:v>62.7</c:v>
                </c:pt>
                <c:pt idx="8">
                  <c:v>62.4</c:v>
                </c:pt>
                <c:pt idx="9">
                  <c:v>64.3</c:v>
                </c:pt>
                <c:pt idx="10">
                  <c:v>62.7</c:v>
                </c:pt>
                <c:pt idx="11">
                  <c:v>62.8</c:v>
                </c:pt>
                <c:pt idx="12">
                  <c:v>54.4</c:v>
                </c:pt>
                <c:pt idx="13">
                  <c:v>60.7</c:v>
                </c:pt>
                <c:pt idx="14">
                  <c:v>63.5</c:v>
                </c:pt>
                <c:pt idx="15">
                  <c:v>62.1</c:v>
                </c:pt>
                <c:pt idx="16">
                  <c:v>62.5</c:v>
                </c:pt>
                <c:pt idx="17">
                  <c:v>60.2</c:v>
                </c:pt>
                <c:pt idx="18">
                  <c:v>60.5</c:v>
                </c:pt>
                <c:pt idx="19">
                  <c:v>58.4</c:v>
                </c:pt>
                <c:pt idx="20">
                  <c:v>58.8</c:v>
                </c:pt>
                <c:pt idx="21">
                  <c:v>56.3</c:v>
                </c:pt>
                <c:pt idx="22">
                  <c:v>55.6</c:v>
                </c:pt>
                <c:pt idx="23">
                  <c:v>54.1</c:v>
                </c:pt>
                <c:pt idx="24">
                  <c:v>46.2</c:v>
                </c:pt>
                <c:pt idx="25">
                  <c:v>50.2</c:v>
                </c:pt>
                <c:pt idx="26">
                  <c:v>50.9</c:v>
                </c:pt>
                <c:pt idx="27">
                  <c:v>49.2</c:v>
                </c:pt>
                <c:pt idx="28">
                  <c:v>48.8</c:v>
                </c:pt>
                <c:pt idx="29" formatCode="0.0">
                  <c:v>42.1</c:v>
                </c:pt>
                <c:pt idx="30">
                  <c:v>43.6</c:v>
                </c:pt>
                <c:pt idx="31" formatCode="0.0">
                  <c:v>43</c:v>
                </c:pt>
                <c:pt idx="32">
                  <c:v>43.7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DD6D-4571-B100-AEA8A27B3FED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Øvrige kanaler (se kanaloversikten)</c:v>
                </c:pt>
              </c:strCache>
            </c:strRef>
          </c:tx>
          <c:spPr>
            <a:ln w="28575" cap="rnd">
              <a:solidFill>
                <a:srgbClr val="8EBEC7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32-4248-982D-1065C483B40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637-4A34-BC4A-A3EDF62529D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BDC-4355-9357-D73FA257FC3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BDC-4355-9357-D73FA257FC3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BDC-4355-9357-D73FA257FC3B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BDC-4355-9357-D73FA257FC3B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637-4A34-BC4A-A3EDF62529D5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1BDC-4355-9357-D73FA257FC3B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1BDC-4355-9357-D73FA257FC3B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637-4A34-BC4A-A3EDF62529D5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637-4A34-BC4A-A3EDF62529D5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1BDC-4355-9357-D73FA257FC3B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1BDC-4355-9357-D73FA257FC3B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1BDC-4355-9357-D73FA257FC3B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1BDC-4355-9357-D73FA257FC3B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637-4A34-BC4A-A3EDF62529D5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1BDC-4355-9357-D73FA257FC3B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1BDC-4355-9357-D73FA257FC3B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637-4A34-BC4A-A3EDF62529D5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637-4A34-BC4A-A3EDF62529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'Ark1'!$A$2:$A$34</c:f>
              <c:strCache>
                <c:ptCount val="3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YTD</c:v>
                </c:pt>
                <c:pt idx="6">
                  <c:v>jan.16</c:v>
                </c:pt>
                <c:pt idx="7">
                  <c:v>feb.16</c:v>
                </c:pt>
                <c:pt idx="8">
                  <c:v>mar.16</c:v>
                </c:pt>
                <c:pt idx="9">
                  <c:v>apr.16</c:v>
                </c:pt>
                <c:pt idx="10">
                  <c:v>mai.16</c:v>
                </c:pt>
                <c:pt idx="11">
                  <c:v>jun.16</c:v>
                </c:pt>
                <c:pt idx="12">
                  <c:v>jul.16</c:v>
                </c:pt>
                <c:pt idx="13">
                  <c:v>aug.16</c:v>
                </c:pt>
                <c:pt idx="14">
                  <c:v>sep.16</c:v>
                </c:pt>
                <c:pt idx="15">
                  <c:v>okt.16</c:v>
                </c:pt>
                <c:pt idx="16">
                  <c:v>nov.16</c:v>
                </c:pt>
                <c:pt idx="17">
                  <c:v>des.16</c:v>
                </c:pt>
                <c:pt idx="18">
                  <c:v>jan.17</c:v>
                </c:pt>
                <c:pt idx="19">
                  <c:v>feb.17</c:v>
                </c:pt>
                <c:pt idx="20">
                  <c:v>mar.17</c:v>
                </c:pt>
                <c:pt idx="21">
                  <c:v>apr.17</c:v>
                </c:pt>
                <c:pt idx="22">
                  <c:v>mai.17</c:v>
                </c:pt>
                <c:pt idx="23">
                  <c:v>jun.17</c:v>
                </c:pt>
                <c:pt idx="24">
                  <c:v>jul.17</c:v>
                </c:pt>
                <c:pt idx="25">
                  <c:v>aug.17</c:v>
                </c:pt>
                <c:pt idx="26">
                  <c:v>sep.17</c:v>
                </c:pt>
                <c:pt idx="27">
                  <c:v>okt.17</c:v>
                </c:pt>
                <c:pt idx="28">
                  <c:v>nov.17</c:v>
                </c:pt>
                <c:pt idx="29">
                  <c:v>des.17</c:v>
                </c:pt>
                <c:pt idx="30">
                  <c:v>jan.18</c:v>
                </c:pt>
                <c:pt idx="31">
                  <c:v>feb.18</c:v>
                </c:pt>
                <c:pt idx="32">
                  <c:v>mar.18</c:v>
                </c:pt>
              </c:strCache>
            </c:strRef>
          </c:cat>
          <c:val>
            <c:numRef>
              <c:f>'Ark1'!$C$2:$C$34</c:f>
              <c:numCache>
                <c:formatCode>General</c:formatCode>
                <c:ptCount val="33"/>
                <c:pt idx="0">
                  <c:v>14.3</c:v>
                </c:pt>
                <c:pt idx="1">
                  <c:v>20.2</c:v>
                </c:pt>
                <c:pt idx="2">
                  <c:v>21.3</c:v>
                </c:pt>
                <c:pt idx="3" formatCode="0.0">
                  <c:v>28.4</c:v>
                </c:pt>
                <c:pt idx="4" formatCode="0.0">
                  <c:v>30.8</c:v>
                </c:pt>
                <c:pt idx="6">
                  <c:v>20.5</c:v>
                </c:pt>
                <c:pt idx="7">
                  <c:v>20.8</c:v>
                </c:pt>
                <c:pt idx="8">
                  <c:v>19.899999999999999</c:v>
                </c:pt>
                <c:pt idx="9">
                  <c:v>22.2</c:v>
                </c:pt>
                <c:pt idx="10" formatCode="0.0">
                  <c:v>20</c:v>
                </c:pt>
                <c:pt idx="11">
                  <c:v>21.3</c:v>
                </c:pt>
                <c:pt idx="12">
                  <c:v>18.3</c:v>
                </c:pt>
                <c:pt idx="13">
                  <c:v>20.5</c:v>
                </c:pt>
                <c:pt idx="14">
                  <c:v>22.1</c:v>
                </c:pt>
                <c:pt idx="15">
                  <c:v>21.1</c:v>
                </c:pt>
                <c:pt idx="16">
                  <c:v>23.1</c:v>
                </c:pt>
                <c:pt idx="17">
                  <c:v>26.4</c:v>
                </c:pt>
                <c:pt idx="18">
                  <c:v>24.3</c:v>
                </c:pt>
                <c:pt idx="19" formatCode="0.0">
                  <c:v>25</c:v>
                </c:pt>
                <c:pt idx="20">
                  <c:v>25.9</c:v>
                </c:pt>
                <c:pt idx="21">
                  <c:v>25.9</c:v>
                </c:pt>
                <c:pt idx="22">
                  <c:v>26.3</c:v>
                </c:pt>
                <c:pt idx="23">
                  <c:v>27.5</c:v>
                </c:pt>
                <c:pt idx="24" formatCode="0.0">
                  <c:v>27</c:v>
                </c:pt>
                <c:pt idx="25">
                  <c:v>29.1</c:v>
                </c:pt>
                <c:pt idx="26">
                  <c:v>30.2</c:v>
                </c:pt>
                <c:pt idx="27">
                  <c:v>30.4</c:v>
                </c:pt>
                <c:pt idx="28">
                  <c:v>31.6</c:v>
                </c:pt>
                <c:pt idx="29" formatCode="0.0">
                  <c:v>36</c:v>
                </c:pt>
                <c:pt idx="30">
                  <c:v>30.1</c:v>
                </c:pt>
                <c:pt idx="31" formatCode="0.0">
                  <c:v>30.8</c:v>
                </c:pt>
                <c:pt idx="32">
                  <c:v>30.3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DD6D-4571-B100-AEA8A27B3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9230384"/>
        <c:axId val="669221200"/>
      </c:lineChart>
      <c:catAx>
        <c:axId val="66923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69221200"/>
        <c:crosses val="autoZero"/>
        <c:auto val="1"/>
        <c:lblAlgn val="ctr"/>
        <c:lblOffset val="100"/>
        <c:noMultiLvlLbl val="0"/>
      </c:catAx>
      <c:valAx>
        <c:axId val="6692212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6923038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5221813305945453"/>
          <c:y val="0.92276122884501277"/>
          <c:w val="0.80049669063106244"/>
          <c:h val="5.9726916180724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1800" b="1" dirty="0"/>
              <a:t>Historisk</a:t>
            </a:r>
            <a:r>
              <a:rPr lang="nb-NO" sz="1800" b="1" baseline="0" dirty="0"/>
              <a:t> utvikling k</a:t>
            </a:r>
            <a:r>
              <a:rPr lang="nb-NO" sz="1800" b="1" dirty="0"/>
              <a:t>analgrupper (prosent dekning) – år 2014-18</a:t>
            </a:r>
            <a:r>
              <a:rPr lang="nb-NO" sz="1800" b="1" baseline="0" dirty="0"/>
              <a:t> – måned jan.16-mar.18</a:t>
            </a:r>
            <a:endParaRPr lang="nb-NO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4.3234908136482932E-2"/>
          <c:y val="0.1285225372057974"/>
          <c:w val="0.94348006770892767"/>
          <c:h val="0.65024597031993381"/>
        </c:manualLayout>
      </c:layout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NRK</c:v>
                </c:pt>
              </c:strCache>
            </c:strRef>
          </c:tx>
          <c:spPr>
            <a:ln w="28575" cap="rnd">
              <a:solidFill>
                <a:srgbClr val="00646B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9F35D9F2-1969-45F4-A8C5-EE635FC2B6A7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BF5F-48E7-9B44-8116A205B8A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2D-43CF-959B-F09C5AB8AF57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2D-43CF-959B-F09C5AB8AF5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BA9886F-FBC4-402F-96E4-7E213EB759B9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BF5F-48E7-9B44-8116A205B8A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94F3423-025C-413B-8815-ED128966CB1E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652D-43CF-959B-F09C5AB8AF5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52D-43CF-959B-F09C5AB8AF5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C3BCB00-DF91-42A0-92BF-A4EFB858042D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652D-43CF-959B-F09C5AB8AF5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52D-43CF-959B-F09C5AB8AF57}"/>
                </c:ext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F5F-48E7-9B44-8116A205B8A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52D-43CF-959B-F09C5AB8AF5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2D-43CF-959B-F09C5AB8AF5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2D-43CF-959B-F09C5AB8AF5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52D-43CF-959B-F09C5AB8AF5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52D-43CF-959B-F09C5AB8AF57}"/>
                </c:ext>
              </c:extLst>
            </c:dLbl>
            <c:dLbl>
              <c:idx val="1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F5F-48E7-9B44-8116A205B8A7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52D-43CF-959B-F09C5AB8AF57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2D-43CF-959B-F09C5AB8AF57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2D-43CF-959B-F09C5AB8AF57}"/>
                </c:ext>
              </c:extLst>
            </c:dLbl>
            <c:dLbl>
              <c:idx val="1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52D-43CF-959B-F09C5AB8AF57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52D-43CF-959B-F09C5AB8AF57}"/>
                </c:ext>
              </c:extLst>
            </c:dLbl>
            <c:dLbl>
              <c:idx val="2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F5F-48E7-9B44-8116A205B8A7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52D-43CF-959B-F09C5AB8AF57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2D-43CF-959B-F09C5AB8AF57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2D-43CF-959B-F09C5AB8AF57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2D-43CF-959B-F09C5AB8AF57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2D-43CF-959B-F09C5AB8AF57}"/>
                </c:ext>
              </c:extLst>
            </c:dLbl>
            <c:dLbl>
              <c:idx val="2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F5F-48E7-9B44-8116A205B8A7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52D-43CF-959B-F09C5AB8AF57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52D-43CF-959B-F09C5AB8AF57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5F-4856-83BD-39EB452983CC}"/>
                </c:ext>
              </c:extLst>
            </c:dLbl>
            <c:dLbl>
              <c:idx val="3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81-4160-B455-49F38E40B868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A3-4585-9536-6C4E61462765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A505551B-06B2-430C-AB4B-C84F9FA4681D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1247-47A7-902D-B83733DE09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'Ark1'!$A$2:$A$34</c:f>
              <c:strCache>
                <c:ptCount val="3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YTD</c:v>
                </c:pt>
                <c:pt idx="6">
                  <c:v>jan.16</c:v>
                </c:pt>
                <c:pt idx="7">
                  <c:v>feb.16</c:v>
                </c:pt>
                <c:pt idx="8">
                  <c:v>mar.16</c:v>
                </c:pt>
                <c:pt idx="9">
                  <c:v>apr.16</c:v>
                </c:pt>
                <c:pt idx="10">
                  <c:v>mai.16</c:v>
                </c:pt>
                <c:pt idx="11">
                  <c:v>jun.16</c:v>
                </c:pt>
                <c:pt idx="12">
                  <c:v>jul.16</c:v>
                </c:pt>
                <c:pt idx="13">
                  <c:v>aug.16</c:v>
                </c:pt>
                <c:pt idx="14">
                  <c:v>sep.16</c:v>
                </c:pt>
                <c:pt idx="15">
                  <c:v>okt.16</c:v>
                </c:pt>
                <c:pt idx="16">
                  <c:v>nov.16</c:v>
                </c:pt>
                <c:pt idx="17">
                  <c:v>des.16</c:v>
                </c:pt>
                <c:pt idx="18">
                  <c:v>jan.17</c:v>
                </c:pt>
                <c:pt idx="19">
                  <c:v>feb.17</c:v>
                </c:pt>
                <c:pt idx="20">
                  <c:v>mar.17</c:v>
                </c:pt>
                <c:pt idx="21">
                  <c:v>apr.17</c:v>
                </c:pt>
                <c:pt idx="22">
                  <c:v>mai.17</c:v>
                </c:pt>
                <c:pt idx="23">
                  <c:v>jun.17</c:v>
                </c:pt>
                <c:pt idx="24">
                  <c:v>jul.17</c:v>
                </c:pt>
                <c:pt idx="25">
                  <c:v>aug.17</c:v>
                </c:pt>
                <c:pt idx="26">
                  <c:v>sep.17</c:v>
                </c:pt>
                <c:pt idx="27">
                  <c:v>okt.17</c:v>
                </c:pt>
                <c:pt idx="28">
                  <c:v>nov.17</c:v>
                </c:pt>
                <c:pt idx="29">
                  <c:v>des.17</c:v>
                </c:pt>
                <c:pt idx="30">
                  <c:v>jan.18</c:v>
                </c:pt>
                <c:pt idx="31">
                  <c:v>feb.18</c:v>
                </c:pt>
                <c:pt idx="32">
                  <c:v>mar.18</c:v>
                </c:pt>
              </c:strCache>
            </c:strRef>
          </c:cat>
          <c:val>
            <c:numRef>
              <c:f>'Ark1'!$B$2:$B$34</c:f>
              <c:numCache>
                <c:formatCode>0.0</c:formatCode>
                <c:ptCount val="33"/>
                <c:pt idx="0">
                  <c:v>50.2</c:v>
                </c:pt>
                <c:pt idx="1">
                  <c:v>49</c:v>
                </c:pt>
                <c:pt idx="2">
                  <c:v>48.4</c:v>
                </c:pt>
                <c:pt idx="3">
                  <c:v>42.9</c:v>
                </c:pt>
                <c:pt idx="4">
                  <c:v>39.200000000000003</c:v>
                </c:pt>
                <c:pt idx="6">
                  <c:v>48.7</c:v>
                </c:pt>
                <c:pt idx="7">
                  <c:v>48.6</c:v>
                </c:pt>
                <c:pt idx="8">
                  <c:v>48.9</c:v>
                </c:pt>
                <c:pt idx="9">
                  <c:v>50.2</c:v>
                </c:pt>
                <c:pt idx="10">
                  <c:v>48.8</c:v>
                </c:pt>
                <c:pt idx="11">
                  <c:v>48.8</c:v>
                </c:pt>
                <c:pt idx="12">
                  <c:v>43.1</c:v>
                </c:pt>
                <c:pt idx="13">
                  <c:v>48.3</c:v>
                </c:pt>
                <c:pt idx="14">
                  <c:v>49.4</c:v>
                </c:pt>
                <c:pt idx="15">
                  <c:v>48.7</c:v>
                </c:pt>
                <c:pt idx="16">
                  <c:v>49.4</c:v>
                </c:pt>
                <c:pt idx="17">
                  <c:v>47.7</c:v>
                </c:pt>
                <c:pt idx="18">
                  <c:v>48.1</c:v>
                </c:pt>
                <c:pt idx="19">
                  <c:v>46.4</c:v>
                </c:pt>
                <c:pt idx="20">
                  <c:v>47.3</c:v>
                </c:pt>
                <c:pt idx="21">
                  <c:v>46</c:v>
                </c:pt>
                <c:pt idx="22">
                  <c:v>45.2</c:v>
                </c:pt>
                <c:pt idx="23">
                  <c:v>44.1</c:v>
                </c:pt>
                <c:pt idx="24">
                  <c:v>38.200000000000003</c:v>
                </c:pt>
                <c:pt idx="25">
                  <c:v>41.6</c:v>
                </c:pt>
                <c:pt idx="26">
                  <c:v>42.3</c:v>
                </c:pt>
                <c:pt idx="27">
                  <c:v>39.9</c:v>
                </c:pt>
                <c:pt idx="28">
                  <c:v>39</c:v>
                </c:pt>
                <c:pt idx="29">
                  <c:v>37.4</c:v>
                </c:pt>
                <c:pt idx="30">
                  <c:v>38.9</c:v>
                </c:pt>
                <c:pt idx="31">
                  <c:v>39.200000000000003</c:v>
                </c:pt>
                <c:pt idx="32">
                  <c:v>39.4</c:v>
                </c:pt>
              </c:numCache>
            </c:numRef>
          </c:val>
          <c:smooth val="1"/>
          <c:extLst>
            <c:ext xmlns:c15="http://schemas.microsoft.com/office/drawing/2012/chart" uri="{02D57815-91ED-43cb-92C2-25804820EDAC}">
              <c15:datalabelsRange>
                <c15:f>'Ark1'!$B$2:$B$34</c15:f>
                <c15:dlblRangeCache>
                  <c:ptCount val="33"/>
                  <c:pt idx="0">
                    <c:v>50,2</c:v>
                  </c:pt>
                  <c:pt idx="1">
                    <c:v>49,0</c:v>
                  </c:pt>
                  <c:pt idx="2">
                    <c:v>48,4</c:v>
                  </c:pt>
                  <c:pt idx="3">
                    <c:v>42,9</c:v>
                  </c:pt>
                  <c:pt idx="4">
                    <c:v>39,2</c:v>
                  </c:pt>
                  <c:pt idx="6">
                    <c:v>48,7</c:v>
                  </c:pt>
                  <c:pt idx="7">
                    <c:v>48,6</c:v>
                  </c:pt>
                  <c:pt idx="8">
                    <c:v>48,9</c:v>
                  </c:pt>
                  <c:pt idx="9">
                    <c:v>50,2</c:v>
                  </c:pt>
                  <c:pt idx="10">
                    <c:v>48,8</c:v>
                  </c:pt>
                  <c:pt idx="11">
                    <c:v>48,8</c:v>
                  </c:pt>
                  <c:pt idx="12">
                    <c:v>43,1</c:v>
                  </c:pt>
                  <c:pt idx="13">
                    <c:v>48,3</c:v>
                  </c:pt>
                  <c:pt idx="14">
                    <c:v>49,4</c:v>
                  </c:pt>
                  <c:pt idx="15">
                    <c:v>48,7</c:v>
                  </c:pt>
                  <c:pt idx="16">
                    <c:v>49,4</c:v>
                  </c:pt>
                  <c:pt idx="17">
                    <c:v>47,7</c:v>
                  </c:pt>
                  <c:pt idx="18">
                    <c:v>48,1</c:v>
                  </c:pt>
                  <c:pt idx="19">
                    <c:v>46,4</c:v>
                  </c:pt>
                  <c:pt idx="20">
                    <c:v>47,3</c:v>
                  </c:pt>
                  <c:pt idx="21">
                    <c:v>46,0</c:v>
                  </c:pt>
                  <c:pt idx="22">
                    <c:v>45,2</c:v>
                  </c:pt>
                  <c:pt idx="23">
                    <c:v>44,1</c:v>
                  </c:pt>
                  <c:pt idx="24">
                    <c:v>38,2</c:v>
                  </c:pt>
                  <c:pt idx="25">
                    <c:v>41,6</c:v>
                  </c:pt>
                  <c:pt idx="26">
                    <c:v>42,3</c:v>
                  </c:pt>
                  <c:pt idx="27">
                    <c:v>39,9</c:v>
                  </c:pt>
                  <c:pt idx="28">
                    <c:v>39,0</c:v>
                  </c:pt>
                  <c:pt idx="29">
                    <c:v>37,4</c:v>
                  </c:pt>
                  <c:pt idx="30">
                    <c:v>38,9</c:v>
                  </c:pt>
                  <c:pt idx="31">
                    <c:v>39,2</c:v>
                  </c:pt>
                  <c:pt idx="32">
                    <c:v>39,4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BF5F-48E7-9B44-8116A205B8A7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P4 gruppen</c:v>
                </c:pt>
              </c:strCache>
            </c:strRef>
          </c:tx>
          <c:spPr>
            <a:ln w="28575" cap="rnd">
              <a:solidFill>
                <a:srgbClr val="8EBEC7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9AF01677-E82A-4F4A-AA94-BA7F1AE23435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BF5F-48E7-9B44-8116A205B8A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52D-43CF-959B-F09C5AB8AF57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52D-43CF-959B-F09C5AB8AF5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59CB23B-D6A8-4E69-9783-9DD214800CED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BF5F-48E7-9B44-8116A205B8A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8F41F04-9890-46B8-B8B3-053F4EE7CAB7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3-652D-43CF-959B-F09C5AB8AF5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652D-43CF-959B-F09C5AB8AF5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768D6673-54A4-4AD6-A104-49F55E21E17F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652D-43CF-959B-F09C5AB8AF5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52D-43CF-959B-F09C5AB8AF57}"/>
                </c:ext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F5F-48E7-9B44-8116A205B8A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652D-43CF-959B-F09C5AB8AF5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52D-43CF-959B-F09C5AB8AF5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52D-43CF-959B-F09C5AB8AF5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652D-43CF-959B-F09C5AB8AF5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652D-43CF-959B-F09C5AB8AF57}"/>
                </c:ext>
              </c:extLst>
            </c:dLbl>
            <c:dLbl>
              <c:idx val="1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F5F-48E7-9B44-8116A205B8A7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652D-43CF-959B-F09C5AB8AF57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652D-43CF-959B-F09C5AB8AF57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652D-43CF-959B-F09C5AB8AF57}"/>
                </c:ext>
              </c:extLst>
            </c:dLbl>
            <c:dLbl>
              <c:idx val="1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652D-43CF-959B-F09C5AB8AF57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652D-43CF-959B-F09C5AB8AF57}"/>
                </c:ext>
              </c:extLst>
            </c:dLbl>
            <c:dLbl>
              <c:idx val="2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F5F-48E7-9B44-8116A205B8A7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652D-43CF-959B-F09C5AB8AF57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652D-43CF-959B-F09C5AB8AF57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652D-43CF-959B-F09C5AB8AF57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652D-43CF-959B-F09C5AB8AF57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652D-43CF-959B-F09C5AB8AF57}"/>
                </c:ext>
              </c:extLst>
            </c:dLbl>
            <c:dLbl>
              <c:idx val="2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F5F-48E7-9B44-8116A205B8A7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652D-43CF-959B-F09C5AB8AF57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652D-43CF-959B-F09C5AB8AF57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5F-4856-83BD-39EB452983CC}"/>
                </c:ext>
              </c:extLst>
            </c:dLbl>
            <c:dLbl>
              <c:idx val="3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81-4160-B455-49F38E40B868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A3-4585-9536-6C4E61462765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42F81AD3-CFC8-4B2D-9248-58BED99D59DB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1247-47A7-902D-B83733DE09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'Ark1'!$A$2:$A$34</c:f>
              <c:strCache>
                <c:ptCount val="3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YTD</c:v>
                </c:pt>
                <c:pt idx="6">
                  <c:v>jan.16</c:v>
                </c:pt>
                <c:pt idx="7">
                  <c:v>feb.16</c:v>
                </c:pt>
                <c:pt idx="8">
                  <c:v>mar.16</c:v>
                </c:pt>
                <c:pt idx="9">
                  <c:v>apr.16</c:v>
                </c:pt>
                <c:pt idx="10">
                  <c:v>mai.16</c:v>
                </c:pt>
                <c:pt idx="11">
                  <c:v>jun.16</c:v>
                </c:pt>
                <c:pt idx="12">
                  <c:v>jul.16</c:v>
                </c:pt>
                <c:pt idx="13">
                  <c:v>aug.16</c:v>
                </c:pt>
                <c:pt idx="14">
                  <c:v>sep.16</c:v>
                </c:pt>
                <c:pt idx="15">
                  <c:v>okt.16</c:v>
                </c:pt>
                <c:pt idx="16">
                  <c:v>nov.16</c:v>
                </c:pt>
                <c:pt idx="17">
                  <c:v>des.16</c:v>
                </c:pt>
                <c:pt idx="18">
                  <c:v>jan.17</c:v>
                </c:pt>
                <c:pt idx="19">
                  <c:v>feb.17</c:v>
                </c:pt>
                <c:pt idx="20">
                  <c:v>mar.17</c:v>
                </c:pt>
                <c:pt idx="21">
                  <c:v>apr.17</c:v>
                </c:pt>
                <c:pt idx="22">
                  <c:v>mai.17</c:v>
                </c:pt>
                <c:pt idx="23">
                  <c:v>jun.17</c:v>
                </c:pt>
                <c:pt idx="24">
                  <c:v>jul.17</c:v>
                </c:pt>
                <c:pt idx="25">
                  <c:v>aug.17</c:v>
                </c:pt>
                <c:pt idx="26">
                  <c:v>sep.17</c:v>
                </c:pt>
                <c:pt idx="27">
                  <c:v>okt.17</c:v>
                </c:pt>
                <c:pt idx="28">
                  <c:v>nov.17</c:v>
                </c:pt>
                <c:pt idx="29">
                  <c:v>des.17</c:v>
                </c:pt>
                <c:pt idx="30">
                  <c:v>jan.18</c:v>
                </c:pt>
                <c:pt idx="31">
                  <c:v>feb.18</c:v>
                </c:pt>
                <c:pt idx="32">
                  <c:v>mar.18</c:v>
                </c:pt>
              </c:strCache>
            </c:strRef>
          </c:cat>
          <c:val>
            <c:numRef>
              <c:f>'Ark1'!$C$2:$C$34</c:f>
              <c:numCache>
                <c:formatCode>0.0</c:formatCode>
                <c:ptCount val="33"/>
                <c:pt idx="0">
                  <c:v>23.9</c:v>
                </c:pt>
                <c:pt idx="1">
                  <c:v>27.4</c:v>
                </c:pt>
                <c:pt idx="2">
                  <c:v>26.9</c:v>
                </c:pt>
                <c:pt idx="3">
                  <c:v>25.6</c:v>
                </c:pt>
                <c:pt idx="4">
                  <c:v>20.5</c:v>
                </c:pt>
                <c:pt idx="6">
                  <c:v>26.2</c:v>
                </c:pt>
                <c:pt idx="7">
                  <c:v>27.4</c:v>
                </c:pt>
                <c:pt idx="8">
                  <c:v>26.5</c:v>
                </c:pt>
                <c:pt idx="9">
                  <c:v>28.6</c:v>
                </c:pt>
                <c:pt idx="10">
                  <c:v>27.4</c:v>
                </c:pt>
                <c:pt idx="11">
                  <c:v>28.3</c:v>
                </c:pt>
                <c:pt idx="12">
                  <c:v>23.4</c:v>
                </c:pt>
                <c:pt idx="13">
                  <c:v>25.7</c:v>
                </c:pt>
                <c:pt idx="14">
                  <c:v>27.5</c:v>
                </c:pt>
                <c:pt idx="15">
                  <c:v>26.2</c:v>
                </c:pt>
                <c:pt idx="16">
                  <c:v>27.2</c:v>
                </c:pt>
                <c:pt idx="17">
                  <c:v>28.4</c:v>
                </c:pt>
                <c:pt idx="18">
                  <c:v>26.6</c:v>
                </c:pt>
                <c:pt idx="19">
                  <c:v>26.7</c:v>
                </c:pt>
                <c:pt idx="20">
                  <c:v>26.7</c:v>
                </c:pt>
                <c:pt idx="21">
                  <c:v>25.5</c:v>
                </c:pt>
                <c:pt idx="22">
                  <c:v>25.7</c:v>
                </c:pt>
                <c:pt idx="23">
                  <c:v>26</c:v>
                </c:pt>
                <c:pt idx="24">
                  <c:v>22.7</c:v>
                </c:pt>
                <c:pt idx="25">
                  <c:v>24.4</c:v>
                </c:pt>
                <c:pt idx="26">
                  <c:v>24.8</c:v>
                </c:pt>
                <c:pt idx="27">
                  <c:v>24.9</c:v>
                </c:pt>
                <c:pt idx="28">
                  <c:v>26.8</c:v>
                </c:pt>
                <c:pt idx="29">
                  <c:v>26.1</c:v>
                </c:pt>
                <c:pt idx="30">
                  <c:v>20.6</c:v>
                </c:pt>
                <c:pt idx="31">
                  <c:v>20.5</c:v>
                </c:pt>
                <c:pt idx="32">
                  <c:v>20.5</c:v>
                </c:pt>
              </c:numCache>
            </c:numRef>
          </c:val>
          <c:smooth val="1"/>
          <c:extLst>
            <c:ext xmlns:c15="http://schemas.microsoft.com/office/drawing/2012/chart" uri="{02D57815-91ED-43cb-92C2-25804820EDAC}">
              <c15:datalabelsRange>
                <c15:f>'Ark1'!$C$2:$C$34</c15:f>
                <c15:dlblRangeCache>
                  <c:ptCount val="33"/>
                  <c:pt idx="0">
                    <c:v>23,9</c:v>
                  </c:pt>
                  <c:pt idx="1">
                    <c:v>27,4</c:v>
                  </c:pt>
                  <c:pt idx="2">
                    <c:v>26,9</c:v>
                  </c:pt>
                  <c:pt idx="3">
                    <c:v>25,6</c:v>
                  </c:pt>
                  <c:pt idx="4">
                    <c:v>20,5</c:v>
                  </c:pt>
                  <c:pt idx="6">
                    <c:v>26,2</c:v>
                  </c:pt>
                  <c:pt idx="7">
                    <c:v>27,4</c:v>
                  </c:pt>
                  <c:pt idx="8">
                    <c:v>26,5</c:v>
                  </c:pt>
                  <c:pt idx="9">
                    <c:v>28,6</c:v>
                  </c:pt>
                  <c:pt idx="10">
                    <c:v>27,4</c:v>
                  </c:pt>
                  <c:pt idx="11">
                    <c:v>28,3</c:v>
                  </c:pt>
                  <c:pt idx="12">
                    <c:v>23,4</c:v>
                  </c:pt>
                  <c:pt idx="13">
                    <c:v>25,7</c:v>
                  </c:pt>
                  <c:pt idx="14">
                    <c:v>27,5</c:v>
                  </c:pt>
                  <c:pt idx="15">
                    <c:v>26,2</c:v>
                  </c:pt>
                  <c:pt idx="16">
                    <c:v>27,2</c:v>
                  </c:pt>
                  <c:pt idx="17">
                    <c:v>28,4</c:v>
                  </c:pt>
                  <c:pt idx="18">
                    <c:v>26,6</c:v>
                  </c:pt>
                  <c:pt idx="19">
                    <c:v>26,7</c:v>
                  </c:pt>
                  <c:pt idx="20">
                    <c:v>26,7</c:v>
                  </c:pt>
                  <c:pt idx="21">
                    <c:v>25,5</c:v>
                  </c:pt>
                  <c:pt idx="22">
                    <c:v>25,7</c:v>
                  </c:pt>
                  <c:pt idx="23">
                    <c:v>26,0</c:v>
                  </c:pt>
                  <c:pt idx="24">
                    <c:v>22,7</c:v>
                  </c:pt>
                  <c:pt idx="25">
                    <c:v>24,4</c:v>
                  </c:pt>
                  <c:pt idx="26">
                    <c:v>24,8</c:v>
                  </c:pt>
                  <c:pt idx="27">
                    <c:v>24,9</c:v>
                  </c:pt>
                  <c:pt idx="28">
                    <c:v>26,8</c:v>
                  </c:pt>
                  <c:pt idx="29">
                    <c:v>26,1</c:v>
                  </c:pt>
                  <c:pt idx="30">
                    <c:v>20,6</c:v>
                  </c:pt>
                  <c:pt idx="31">
                    <c:v>20,5</c:v>
                  </c:pt>
                  <c:pt idx="32">
                    <c:v>20,5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BF5F-48E7-9B44-8116A205B8A7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Bauer Media</c:v>
                </c:pt>
              </c:strCache>
            </c:strRef>
          </c:tx>
          <c:spPr>
            <a:ln w="28575" cap="rnd">
              <a:solidFill>
                <a:srgbClr val="B2D3D7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F18D3B38-D95D-4953-9377-906ECB692781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BF5F-48E7-9B44-8116A205B8A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652D-43CF-959B-F09C5AB8AF57}"/>
                </c:ext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652D-43CF-959B-F09C5AB8AF5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733F944-B2C1-4202-A3A6-D8B05939D603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BF5F-48E7-9B44-8116A205B8A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E5FC129-2896-4023-9430-5A7F387C0084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5-652D-43CF-959B-F09C5AB8AF5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nb-NO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652D-43CF-959B-F09C5AB8AF5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7016BFC9-C4CD-424A-BA2F-A6A24124B0E1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F-652D-43CF-959B-F09C5AB8AF5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652D-43CF-959B-F09C5AB8AF57}"/>
                </c:ext>
              </c:extLst>
            </c:dLbl>
            <c:dLbl>
              <c:idx val="8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F5F-48E7-9B44-8116A205B8A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652D-43CF-959B-F09C5AB8AF5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652D-43CF-959B-F09C5AB8AF5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652D-43CF-959B-F09C5AB8AF5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652D-43CF-959B-F09C5AB8AF5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652D-43CF-959B-F09C5AB8AF57}"/>
                </c:ext>
              </c:extLst>
            </c:dLbl>
            <c:dLbl>
              <c:idx val="1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F5F-48E7-9B44-8116A205B8A7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652D-43CF-959B-F09C5AB8AF57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652D-43CF-959B-F09C5AB8AF57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652D-43CF-959B-F09C5AB8AF57}"/>
                </c:ext>
              </c:extLst>
            </c:dLbl>
            <c:dLbl>
              <c:idx val="18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652D-43CF-959B-F09C5AB8AF57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652D-43CF-959B-F09C5AB8AF57}"/>
                </c:ext>
              </c:extLst>
            </c:dLbl>
            <c:dLbl>
              <c:idx val="2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F5F-48E7-9B44-8116A205B8A7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652D-43CF-959B-F09C5AB8AF57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652D-43CF-959B-F09C5AB8AF57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652D-43CF-959B-F09C5AB8AF57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652D-43CF-959B-F09C5AB8AF57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652D-43CF-959B-F09C5AB8AF57}"/>
                </c:ext>
              </c:extLst>
            </c:dLbl>
            <c:dLbl>
              <c:idx val="26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F5F-48E7-9B44-8116A205B8A7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652D-43CF-959B-F09C5AB8AF57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652D-43CF-959B-F09C5AB8AF57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5F-4856-83BD-39EB452983CC}"/>
                </c:ext>
              </c:extLst>
            </c:dLbl>
            <c:dLbl>
              <c:idx val="3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81-4160-B455-49F38E40B868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A3-4585-9536-6C4E61462765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3B189048-59F1-48FA-822A-A9C6F33C553B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1247-47A7-902D-B83733DE09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'Ark1'!$A$2:$A$34</c:f>
              <c:strCache>
                <c:ptCount val="3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YTD</c:v>
                </c:pt>
                <c:pt idx="6">
                  <c:v>jan.16</c:v>
                </c:pt>
                <c:pt idx="7">
                  <c:v>feb.16</c:v>
                </c:pt>
                <c:pt idx="8">
                  <c:v>mar.16</c:v>
                </c:pt>
                <c:pt idx="9">
                  <c:v>apr.16</c:v>
                </c:pt>
                <c:pt idx="10">
                  <c:v>mai.16</c:v>
                </c:pt>
                <c:pt idx="11">
                  <c:v>jun.16</c:v>
                </c:pt>
                <c:pt idx="12">
                  <c:v>jul.16</c:v>
                </c:pt>
                <c:pt idx="13">
                  <c:v>aug.16</c:v>
                </c:pt>
                <c:pt idx="14">
                  <c:v>sep.16</c:v>
                </c:pt>
                <c:pt idx="15">
                  <c:v>okt.16</c:v>
                </c:pt>
                <c:pt idx="16">
                  <c:v>nov.16</c:v>
                </c:pt>
                <c:pt idx="17">
                  <c:v>des.16</c:v>
                </c:pt>
                <c:pt idx="18">
                  <c:v>jan.17</c:v>
                </c:pt>
                <c:pt idx="19">
                  <c:v>feb.17</c:v>
                </c:pt>
                <c:pt idx="20">
                  <c:v>mar.17</c:v>
                </c:pt>
                <c:pt idx="21">
                  <c:v>apr.17</c:v>
                </c:pt>
                <c:pt idx="22">
                  <c:v>mai.17</c:v>
                </c:pt>
                <c:pt idx="23">
                  <c:v>jun.17</c:v>
                </c:pt>
                <c:pt idx="24">
                  <c:v>jul.17</c:v>
                </c:pt>
                <c:pt idx="25">
                  <c:v>aug.17</c:v>
                </c:pt>
                <c:pt idx="26">
                  <c:v>sep.17</c:v>
                </c:pt>
                <c:pt idx="27">
                  <c:v>okt.17</c:v>
                </c:pt>
                <c:pt idx="28">
                  <c:v>nov.17</c:v>
                </c:pt>
                <c:pt idx="29">
                  <c:v>des.17</c:v>
                </c:pt>
                <c:pt idx="30">
                  <c:v>jan.18</c:v>
                </c:pt>
                <c:pt idx="31">
                  <c:v>feb.18</c:v>
                </c:pt>
                <c:pt idx="32">
                  <c:v>mar.18</c:v>
                </c:pt>
              </c:strCache>
            </c:strRef>
          </c:cat>
          <c:val>
            <c:numRef>
              <c:f>'Ark1'!$D$2:$D$34</c:f>
              <c:numCache>
                <c:formatCode>0.0</c:formatCode>
                <c:ptCount val="33"/>
                <c:pt idx="0">
                  <c:v>18.2</c:v>
                </c:pt>
                <c:pt idx="1">
                  <c:v>17.5</c:v>
                </c:pt>
                <c:pt idx="2">
                  <c:v>14.9</c:v>
                </c:pt>
                <c:pt idx="3">
                  <c:v>14.9</c:v>
                </c:pt>
                <c:pt idx="4">
                  <c:v>11.6</c:v>
                </c:pt>
                <c:pt idx="6">
                  <c:v>15.5</c:v>
                </c:pt>
                <c:pt idx="7">
                  <c:v>15.9</c:v>
                </c:pt>
                <c:pt idx="8">
                  <c:v>15</c:v>
                </c:pt>
                <c:pt idx="9">
                  <c:v>15.8</c:v>
                </c:pt>
                <c:pt idx="10">
                  <c:v>14.8</c:v>
                </c:pt>
                <c:pt idx="11">
                  <c:v>15.1</c:v>
                </c:pt>
                <c:pt idx="12">
                  <c:v>12.7</c:v>
                </c:pt>
                <c:pt idx="13">
                  <c:v>14.6</c:v>
                </c:pt>
                <c:pt idx="14">
                  <c:v>15.3</c:v>
                </c:pt>
                <c:pt idx="15">
                  <c:v>14.9</c:v>
                </c:pt>
                <c:pt idx="16">
                  <c:v>14.6</c:v>
                </c:pt>
                <c:pt idx="17">
                  <c:v>14.9</c:v>
                </c:pt>
                <c:pt idx="18">
                  <c:v>14.8</c:v>
                </c:pt>
                <c:pt idx="19">
                  <c:v>15.7</c:v>
                </c:pt>
                <c:pt idx="20">
                  <c:v>15.4</c:v>
                </c:pt>
                <c:pt idx="21">
                  <c:v>15.1</c:v>
                </c:pt>
                <c:pt idx="22">
                  <c:v>15</c:v>
                </c:pt>
                <c:pt idx="23">
                  <c:v>14.8</c:v>
                </c:pt>
                <c:pt idx="24">
                  <c:v>13.5</c:v>
                </c:pt>
                <c:pt idx="25">
                  <c:v>14.2</c:v>
                </c:pt>
                <c:pt idx="26">
                  <c:v>14.4</c:v>
                </c:pt>
                <c:pt idx="27">
                  <c:v>15.5</c:v>
                </c:pt>
                <c:pt idx="28">
                  <c:v>14.7</c:v>
                </c:pt>
                <c:pt idx="29">
                  <c:v>13.9</c:v>
                </c:pt>
                <c:pt idx="30">
                  <c:v>12.2</c:v>
                </c:pt>
                <c:pt idx="31">
                  <c:v>11.6</c:v>
                </c:pt>
                <c:pt idx="32">
                  <c:v>12.1</c:v>
                </c:pt>
              </c:numCache>
            </c:numRef>
          </c:val>
          <c:smooth val="1"/>
          <c:extLst>
            <c:ext xmlns:c15="http://schemas.microsoft.com/office/drawing/2012/chart" uri="{02D57815-91ED-43cb-92C2-25804820EDAC}">
              <c15:datalabelsRange>
                <c15:f>'Ark1'!$D$2:$D$34</c15:f>
                <c15:dlblRangeCache>
                  <c:ptCount val="33"/>
                  <c:pt idx="0">
                    <c:v>18,2</c:v>
                  </c:pt>
                  <c:pt idx="1">
                    <c:v>17,5</c:v>
                  </c:pt>
                  <c:pt idx="2">
                    <c:v>14,9</c:v>
                  </c:pt>
                  <c:pt idx="3">
                    <c:v>14,9</c:v>
                  </c:pt>
                  <c:pt idx="4">
                    <c:v>11,6</c:v>
                  </c:pt>
                  <c:pt idx="6">
                    <c:v>15,5</c:v>
                  </c:pt>
                  <c:pt idx="7">
                    <c:v>15,9</c:v>
                  </c:pt>
                  <c:pt idx="8">
                    <c:v>15,0</c:v>
                  </c:pt>
                  <c:pt idx="9">
                    <c:v>15,8</c:v>
                  </c:pt>
                  <c:pt idx="10">
                    <c:v>14,8</c:v>
                  </c:pt>
                  <c:pt idx="11">
                    <c:v>15,1</c:v>
                  </c:pt>
                  <c:pt idx="12">
                    <c:v>12,7</c:v>
                  </c:pt>
                  <c:pt idx="13">
                    <c:v>14,6</c:v>
                  </c:pt>
                  <c:pt idx="14">
                    <c:v>15,3</c:v>
                  </c:pt>
                  <c:pt idx="15">
                    <c:v>14,9</c:v>
                  </c:pt>
                  <c:pt idx="16">
                    <c:v>14,6</c:v>
                  </c:pt>
                  <c:pt idx="17">
                    <c:v>14,9</c:v>
                  </c:pt>
                  <c:pt idx="18">
                    <c:v>14,8</c:v>
                  </c:pt>
                  <c:pt idx="19">
                    <c:v>15,7</c:v>
                  </c:pt>
                  <c:pt idx="20">
                    <c:v>15,4</c:v>
                  </c:pt>
                  <c:pt idx="21">
                    <c:v>15,1</c:v>
                  </c:pt>
                  <c:pt idx="22">
                    <c:v>15,0</c:v>
                  </c:pt>
                  <c:pt idx="23">
                    <c:v>14,8</c:v>
                  </c:pt>
                  <c:pt idx="24">
                    <c:v>13,5</c:v>
                  </c:pt>
                  <c:pt idx="25">
                    <c:v>14,2</c:v>
                  </c:pt>
                  <c:pt idx="26">
                    <c:v>14,4</c:v>
                  </c:pt>
                  <c:pt idx="27">
                    <c:v>15,5</c:v>
                  </c:pt>
                  <c:pt idx="28">
                    <c:v>14,7</c:v>
                  </c:pt>
                  <c:pt idx="29">
                    <c:v>13,9</c:v>
                  </c:pt>
                  <c:pt idx="30">
                    <c:v>12,2</c:v>
                  </c:pt>
                  <c:pt idx="31">
                    <c:v>11,6</c:v>
                  </c:pt>
                  <c:pt idx="32">
                    <c:v>12,1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2-BF5F-48E7-9B44-8116A205B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278520"/>
        <c:axId val="213278848"/>
      </c:lineChart>
      <c:catAx>
        <c:axId val="213278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13278848"/>
        <c:crosses val="autoZero"/>
        <c:auto val="1"/>
        <c:lblAlgn val="ctr"/>
        <c:lblOffset val="100"/>
        <c:noMultiLvlLbl val="0"/>
      </c:catAx>
      <c:valAx>
        <c:axId val="21327884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13278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Nasjonale kanaler etter størrelse (prosent) – mars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NRK P1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'Ark1'!$B$2</c:f>
              <c:numCache>
                <c:formatCode>General</c:formatCode>
                <c:ptCount val="1"/>
                <c:pt idx="0">
                  <c:v>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D2-4E8E-968C-3FC6959514FF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P4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'Ark1'!$C$2</c:f>
              <c:numCache>
                <c:formatCode>0.0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D2-4E8E-968C-3FC6959514FF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NRK P1+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'Ark1'!$D$2</c:f>
              <c:numCache>
                <c:formatCode>0.0</c:formatCode>
                <c:ptCount val="1"/>
                <c:pt idx="0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03D2-4E8E-968C-3FC6959514FF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NRK P2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'Ark1'!$E$2</c:f>
              <c:numCache>
                <c:formatCode>General</c:formatCode>
                <c:ptCount val="1"/>
                <c:pt idx="0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03D2-4E8E-968C-3FC6959514FF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NRK P3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'Ark1'!$F$2</c:f>
              <c:numCache>
                <c:formatCode>0.0</c:formatCode>
                <c:ptCount val="1"/>
                <c:pt idx="0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03D2-4E8E-968C-3FC6959514FF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Radio Norge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'Ark1'!$G$2</c:f>
              <c:numCache>
                <c:formatCode>General</c:formatCode>
                <c:ptCount val="1"/>
                <c:pt idx="0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03D2-4E8E-968C-3FC6959514FF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P5 Hits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'Ark1'!$H$2</c:f>
              <c:numCache>
                <c:formatCode>0.0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03D2-4E8E-968C-3FC6959514FF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NRK mP3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'Ark1'!$I$2</c:f>
              <c:numCache>
                <c:formatCode>0.0</c:formatCode>
                <c:ptCount val="1"/>
                <c:pt idx="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03D2-4E8E-968C-3FC6959514FF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Radio Topp 40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'Ark1'!$J$2</c:f>
              <c:numCache>
                <c:formatCode>General</c:formatCode>
                <c:ptCount val="1"/>
                <c:pt idx="0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03D2-4E8E-968C-3FC6959514FF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NRK Nyheter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'Ark1'!$K$2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03D2-4E8E-968C-3FC6959514FF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Radio Rock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'Ark1'!$L$2</c:f>
              <c:numCache>
                <c:formatCode>0.0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03D2-4E8E-968C-3FC6959514FF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NRK P13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'Ark1'!$M$2</c:f>
              <c:numCache>
                <c:formatCode>0.0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03D2-4E8E-968C-3FC6959514FF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NRJ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'Ark1'!$N$2</c:f>
              <c:numCache>
                <c:formatCode>0.0</c:formatCode>
                <c:ptCount val="1"/>
                <c:pt idx="0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03D2-4E8E-968C-3FC6959514FF}"/>
            </c:ext>
          </c:extLst>
        </c:ser>
        <c:ser>
          <c:idx val="13"/>
          <c:order val="13"/>
          <c:tx>
            <c:strRef>
              <c:f>'Ark1'!$O$1</c:f>
              <c:strCache>
                <c:ptCount val="1"/>
                <c:pt idx="0">
                  <c:v>NRK Sport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'Ark1'!$O$2</c:f>
              <c:numCache>
                <c:formatCode>General</c:formatCode>
                <c:ptCount val="1"/>
                <c:pt idx="0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03D2-4E8E-968C-3FC6959514FF}"/>
            </c:ext>
          </c:extLst>
        </c:ser>
        <c:ser>
          <c:idx val="14"/>
          <c:order val="14"/>
          <c:tx>
            <c:strRef>
              <c:f>'Ark1'!$P$1</c:f>
              <c:strCache>
                <c:ptCount val="1"/>
                <c:pt idx="0">
                  <c:v>Radio Vinyl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'Ark1'!$P$2</c:f>
              <c:numCache>
                <c:formatCode>General</c:formatCode>
                <c:ptCount val="1"/>
                <c:pt idx="0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03D2-4E8E-968C-3FC6959514FF}"/>
            </c:ext>
          </c:extLst>
        </c:ser>
        <c:ser>
          <c:idx val="15"/>
          <c:order val="15"/>
          <c:tx>
            <c:strRef>
              <c:f>'Ark1'!$Q$1</c:f>
              <c:strCache>
                <c:ptCount val="1"/>
                <c:pt idx="0">
                  <c:v>P7 Klem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'Ark1'!$Q$2</c:f>
              <c:numCache>
                <c:formatCode>General</c:formatCode>
                <c:ptCount val="1"/>
                <c:pt idx="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03D2-4E8E-968C-3FC6959514FF}"/>
            </c:ext>
          </c:extLst>
        </c:ser>
        <c:ser>
          <c:idx val="16"/>
          <c:order val="16"/>
          <c:tx>
            <c:strRef>
              <c:f>'Ark1'!$R$1</c:f>
              <c:strCache>
                <c:ptCount val="1"/>
                <c:pt idx="0">
                  <c:v>P10 Country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'Ark1'!$R$2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03D2-4E8E-968C-3FC6959514FF}"/>
            </c:ext>
          </c:extLst>
        </c:ser>
        <c:ser>
          <c:idx val="17"/>
          <c:order val="17"/>
          <c:tx>
            <c:strRef>
              <c:f>'Ark1'!$S$1</c:f>
              <c:strCache>
                <c:ptCount val="1"/>
                <c:pt idx="0">
                  <c:v>P6 Rock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'Ark1'!$S$2</c:f>
              <c:numCache>
                <c:formatCode>General</c:formatCode>
                <c:ptCount val="1"/>
                <c:pt idx="0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03D2-4E8E-968C-3FC6959514FF}"/>
            </c:ext>
          </c:extLst>
        </c:ser>
        <c:ser>
          <c:idx val="18"/>
          <c:order val="18"/>
          <c:tx>
            <c:strRef>
              <c:f>'Ark1'!$T$1</c:f>
              <c:strCache>
                <c:ptCount val="1"/>
                <c:pt idx="0">
                  <c:v>P8 Pop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'Ark1'!$T$2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03D2-4E8E-968C-3FC6959514FF}"/>
            </c:ext>
          </c:extLst>
        </c:ser>
        <c:ser>
          <c:idx val="19"/>
          <c:order val="19"/>
          <c:tx>
            <c:strRef>
              <c:f>'Ark1'!$U$1</c:f>
              <c:strCache>
                <c:ptCount val="1"/>
                <c:pt idx="0">
                  <c:v>P24-7 MIX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'Ark1'!$U$2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9-03D2-4E8E-968C-3FC6959514FF}"/>
            </c:ext>
          </c:extLst>
        </c:ser>
        <c:ser>
          <c:idx val="20"/>
          <c:order val="20"/>
          <c:tx>
            <c:strRef>
              <c:f>'Ark1'!$V$1</c:f>
              <c:strCache>
                <c:ptCount val="1"/>
                <c:pt idx="0">
                  <c:v>NRK Klassisk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'Ark1'!$V$2</c:f>
              <c:numCache>
                <c:formatCode>0.0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03D2-4E8E-968C-3FC6959514FF}"/>
            </c:ext>
          </c:extLst>
        </c:ser>
        <c:ser>
          <c:idx val="21"/>
          <c:order val="21"/>
          <c:tx>
            <c:strRef>
              <c:f>'Ark1'!$W$1</c:f>
              <c:strCache>
                <c:ptCount val="1"/>
                <c:pt idx="0">
                  <c:v>Kiss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'Ark1'!$W$2</c:f>
              <c:numCache>
                <c:formatCode>0.0</c:formatCode>
                <c:ptCount val="1"/>
                <c:pt idx="0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B-03D2-4E8E-968C-3FC6959514FF}"/>
            </c:ext>
          </c:extLst>
        </c:ser>
        <c:ser>
          <c:idx val="22"/>
          <c:order val="22"/>
          <c:tx>
            <c:strRef>
              <c:f>'Ark1'!$X$1</c:f>
              <c:strCache>
                <c:ptCount val="1"/>
                <c:pt idx="0">
                  <c:v>Norsk Pop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'Ark1'!$X$2</c:f>
              <c:numCache>
                <c:formatCode>General</c:formatCode>
                <c:ptCount val="1"/>
                <c:pt idx="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C-03D2-4E8E-968C-3FC6959514FF}"/>
            </c:ext>
          </c:extLst>
        </c:ser>
        <c:ser>
          <c:idx val="23"/>
          <c:order val="23"/>
          <c:tx>
            <c:strRef>
              <c:f>'Ark1'!$Y$1</c:f>
              <c:strCache>
                <c:ptCount val="1"/>
                <c:pt idx="0">
                  <c:v>P9 Retro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'Ark1'!$Y$2</c:f>
              <c:numCache>
                <c:formatCode>General</c:formatCode>
                <c:ptCount val="1"/>
                <c:pt idx="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03D2-4E8E-968C-3FC6959514FF}"/>
            </c:ext>
          </c:extLst>
        </c:ser>
        <c:ser>
          <c:idx val="24"/>
          <c:order val="24"/>
          <c:tx>
            <c:strRef>
              <c:f>'Ark1'!$Z$1</c:f>
              <c:strCache>
                <c:ptCount val="1"/>
                <c:pt idx="0">
                  <c:v>Radio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'Ark1'!$Z$2</c:f>
              <c:numCache>
                <c:formatCode>General</c:formatCode>
                <c:ptCount val="1"/>
                <c:pt idx="0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07-44AE-BB8B-AB3EB953AE1A}"/>
            </c:ext>
          </c:extLst>
        </c:ser>
        <c:ser>
          <c:idx val="25"/>
          <c:order val="25"/>
          <c:tx>
            <c:strRef>
              <c:f>'Ark1'!$AA$1</c:f>
              <c:strCache>
                <c:ptCount val="1"/>
                <c:pt idx="0">
                  <c:v>Kolonne1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</c:f>
              <c:numCache>
                <c:formatCode>mmm\-yy</c:formatCode>
                <c:ptCount val="1"/>
                <c:pt idx="0">
                  <c:v>43101</c:v>
                </c:pt>
              </c:numCache>
            </c:numRef>
          </c:cat>
          <c:val>
            <c:numRef>
              <c:f>'Ark1'!$AA$2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D33C-4AE7-AAB1-CFEA89C6F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1963896"/>
        <c:axId val="581965536"/>
      </c:barChart>
      <c:dateAx>
        <c:axId val="581963896"/>
        <c:scaling>
          <c:orientation val="minMax"/>
        </c:scaling>
        <c:delete val="1"/>
        <c:axPos val="b"/>
        <c:numFmt formatCode="mmm\-yy" sourceLinked="1"/>
        <c:majorTickMark val="none"/>
        <c:minorTickMark val="none"/>
        <c:tickLblPos val="nextTo"/>
        <c:crossAx val="581965536"/>
        <c:crosses val="autoZero"/>
        <c:auto val="1"/>
        <c:lblOffset val="100"/>
        <c:baseTimeUnit val="days"/>
      </c:dateAx>
      <c:valAx>
        <c:axId val="58196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81963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9088230818973713"/>
          <c:y val="2.6740280805582096E-2"/>
          <c:w val="0.10911769181026285"/>
          <c:h val="0.960324387579176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Nasjonale kanaler etter størrelse (prosent) – februar 2018/mars 2018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feb.18</c:v>
                </c:pt>
              </c:strCache>
            </c:strRef>
          </c:tx>
          <c:spPr>
            <a:solidFill>
              <a:srgbClr val="B2D3D7"/>
            </a:solidFill>
            <a:ln>
              <a:solidFill>
                <a:srgbClr val="B2D3D7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3.6231884057971071E-3"/>
                  <c:y val="-5.8372849914210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BB-49C0-96B7-203B363055BB}"/>
                </c:ext>
              </c:extLst>
            </c:dLbl>
            <c:dLbl>
              <c:idx val="1"/>
              <c:layout>
                <c:manualLayout>
                  <c:x val="-7.246376811594203E-3"/>
                  <c:y val="-5.83728499142102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BB-49C0-96B7-203B363055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'Ark1'!$A$2:$A$11</c:f>
              <c:strCache>
                <c:ptCount val="10"/>
                <c:pt idx="0">
                  <c:v>NRK P1</c:v>
                </c:pt>
                <c:pt idx="1">
                  <c:v>P4</c:v>
                </c:pt>
                <c:pt idx="2">
                  <c:v>NRK P1+</c:v>
                </c:pt>
                <c:pt idx="3">
                  <c:v>NRK P2</c:v>
                </c:pt>
                <c:pt idx="4">
                  <c:v>NRK P3</c:v>
                </c:pt>
                <c:pt idx="5">
                  <c:v>Radio Norge</c:v>
                </c:pt>
                <c:pt idx="6">
                  <c:v>P5 Hits</c:v>
                </c:pt>
                <c:pt idx="7">
                  <c:v>NRK mP3</c:v>
                </c:pt>
                <c:pt idx="8">
                  <c:v>Radio Topp 40</c:v>
                </c:pt>
                <c:pt idx="9">
                  <c:v>NRK Nyheter</c:v>
                </c:pt>
              </c:strCache>
            </c:strRef>
          </c:cat>
          <c:val>
            <c:numRef>
              <c:f>'Ark1'!$B$2:$B$11</c:f>
              <c:numCache>
                <c:formatCode>0.0</c:formatCode>
                <c:ptCount val="10"/>
                <c:pt idx="0">
                  <c:v>25</c:v>
                </c:pt>
                <c:pt idx="1">
                  <c:v>11.9</c:v>
                </c:pt>
                <c:pt idx="2">
                  <c:v>6.7</c:v>
                </c:pt>
                <c:pt idx="3">
                  <c:v>5.4</c:v>
                </c:pt>
                <c:pt idx="4">
                  <c:v>4.9000000000000004</c:v>
                </c:pt>
                <c:pt idx="5">
                  <c:v>4.4000000000000004</c:v>
                </c:pt>
                <c:pt idx="6">
                  <c:v>4</c:v>
                </c:pt>
                <c:pt idx="7">
                  <c:v>3.5</c:v>
                </c:pt>
                <c:pt idx="8">
                  <c:v>2.2999999999999998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BB-49C0-96B7-203B363055BB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mar.18</c:v>
                </c:pt>
              </c:strCache>
            </c:strRef>
          </c:tx>
          <c:spPr>
            <a:solidFill>
              <a:srgbClr val="00646B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62318840579709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BB-49C0-96B7-203B363055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'Ark1'!$A$2:$A$11</c:f>
              <c:strCache>
                <c:ptCount val="10"/>
                <c:pt idx="0">
                  <c:v>NRK P1</c:v>
                </c:pt>
                <c:pt idx="1">
                  <c:v>P4</c:v>
                </c:pt>
                <c:pt idx="2">
                  <c:v>NRK P1+</c:v>
                </c:pt>
                <c:pt idx="3">
                  <c:v>NRK P2</c:v>
                </c:pt>
                <c:pt idx="4">
                  <c:v>NRK P3</c:v>
                </c:pt>
                <c:pt idx="5">
                  <c:v>Radio Norge</c:v>
                </c:pt>
                <c:pt idx="6">
                  <c:v>P5 Hits</c:v>
                </c:pt>
                <c:pt idx="7">
                  <c:v>NRK mP3</c:v>
                </c:pt>
                <c:pt idx="8">
                  <c:v>Radio Topp 40</c:v>
                </c:pt>
                <c:pt idx="9">
                  <c:v>NRK Nyheter</c:v>
                </c:pt>
              </c:strCache>
            </c:strRef>
          </c:cat>
          <c:val>
            <c:numRef>
              <c:f>'Ark1'!$C$2:$C$11</c:f>
              <c:numCache>
                <c:formatCode>0.0</c:formatCode>
                <c:ptCount val="10"/>
                <c:pt idx="0">
                  <c:v>25.5</c:v>
                </c:pt>
                <c:pt idx="1">
                  <c:v>12</c:v>
                </c:pt>
                <c:pt idx="2">
                  <c:v>7.4</c:v>
                </c:pt>
                <c:pt idx="3">
                  <c:v>5.7</c:v>
                </c:pt>
                <c:pt idx="4">
                  <c:v>4.8</c:v>
                </c:pt>
                <c:pt idx="5">
                  <c:v>4.4000000000000004</c:v>
                </c:pt>
                <c:pt idx="6">
                  <c:v>4</c:v>
                </c:pt>
                <c:pt idx="7">
                  <c:v>3.7</c:v>
                </c:pt>
                <c:pt idx="8">
                  <c:v>2.2999999999999998</c:v>
                </c:pt>
                <c:pt idx="9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BB-49C0-96B7-203B36305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0809504"/>
        <c:axId val="440799992"/>
      </c:barChart>
      <c:catAx>
        <c:axId val="44080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40799992"/>
        <c:crosses val="autoZero"/>
        <c:auto val="1"/>
        <c:lblAlgn val="ctr"/>
        <c:lblOffset val="100"/>
        <c:noMultiLvlLbl val="0"/>
      </c:catAx>
      <c:valAx>
        <c:axId val="440799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4080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baseline="0" dirty="0"/>
              <a:t>Åtte største k</a:t>
            </a:r>
            <a:r>
              <a:rPr lang="nb-NO" b="1" dirty="0"/>
              <a:t>analer etter størrelse (dekning i prosent) – 2016</a:t>
            </a:r>
            <a:r>
              <a:rPr lang="nb-NO" b="1" baseline="0" dirty="0"/>
              <a:t>, </a:t>
            </a:r>
            <a:r>
              <a:rPr lang="nb-NO" b="1" dirty="0"/>
              <a:t>2017 og mars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D5E8E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NRK P1</c:v>
                </c:pt>
                <c:pt idx="1">
                  <c:v>P4</c:v>
                </c:pt>
                <c:pt idx="2">
                  <c:v>NRK P1+</c:v>
                </c:pt>
                <c:pt idx="3">
                  <c:v>NRK P2</c:v>
                </c:pt>
                <c:pt idx="4">
                  <c:v>NRK P3</c:v>
                </c:pt>
                <c:pt idx="5">
                  <c:v>Radio Norge</c:v>
                </c:pt>
                <c:pt idx="6">
                  <c:v>P5 Hits</c:v>
                </c:pt>
                <c:pt idx="7">
                  <c:v>NRK mP3</c:v>
                </c:pt>
              </c:strCache>
            </c:strRef>
          </c:cat>
          <c:val>
            <c:numRef>
              <c:f>'Ark1'!$B$2:$B$9</c:f>
              <c:numCache>
                <c:formatCode>General</c:formatCode>
                <c:ptCount val="8"/>
                <c:pt idx="0">
                  <c:v>33.4</c:v>
                </c:pt>
                <c:pt idx="1">
                  <c:v>20.8</c:v>
                </c:pt>
                <c:pt idx="2">
                  <c:v>3.9</c:v>
                </c:pt>
                <c:pt idx="3">
                  <c:v>5.9</c:v>
                </c:pt>
                <c:pt idx="4">
                  <c:v>11.6</c:v>
                </c:pt>
                <c:pt idx="5">
                  <c:v>12.9</c:v>
                </c:pt>
                <c:pt idx="6">
                  <c:v>3.4</c:v>
                </c:pt>
                <c:pt idx="7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D7-4B4B-9572-C2C6BB92A676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646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NRK P1</c:v>
                </c:pt>
                <c:pt idx="1">
                  <c:v>P4</c:v>
                </c:pt>
                <c:pt idx="2">
                  <c:v>NRK P1+</c:v>
                </c:pt>
                <c:pt idx="3">
                  <c:v>NRK P2</c:v>
                </c:pt>
                <c:pt idx="4">
                  <c:v>NRK P3</c:v>
                </c:pt>
                <c:pt idx="5">
                  <c:v>Radio Norge</c:v>
                </c:pt>
                <c:pt idx="6">
                  <c:v>P5 Hits</c:v>
                </c:pt>
                <c:pt idx="7">
                  <c:v>NRK mP3</c:v>
                </c:pt>
              </c:strCache>
            </c:strRef>
          </c:cat>
          <c:val>
            <c:numRef>
              <c:f>'Ark1'!$C$2:$C$9</c:f>
              <c:numCache>
                <c:formatCode>General</c:formatCode>
                <c:ptCount val="8"/>
                <c:pt idx="0" formatCode="0.0">
                  <c:v>28.7</c:v>
                </c:pt>
                <c:pt idx="1">
                  <c:v>16.8</c:v>
                </c:pt>
                <c:pt idx="2" formatCode="0.0">
                  <c:v>5.7</c:v>
                </c:pt>
                <c:pt idx="3" formatCode="0.0">
                  <c:v>5.3</c:v>
                </c:pt>
                <c:pt idx="4">
                  <c:v>7.7</c:v>
                </c:pt>
                <c:pt idx="5">
                  <c:v>9.4</c:v>
                </c:pt>
                <c:pt idx="6">
                  <c:v>4.4000000000000004</c:v>
                </c:pt>
                <c:pt idx="7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D7-4B4B-9572-C2C6BB92A676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mar.18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NRK P1</c:v>
                </c:pt>
                <c:pt idx="1">
                  <c:v>P4</c:v>
                </c:pt>
                <c:pt idx="2">
                  <c:v>NRK P1+</c:v>
                </c:pt>
                <c:pt idx="3">
                  <c:v>NRK P2</c:v>
                </c:pt>
                <c:pt idx="4">
                  <c:v>NRK P3</c:v>
                </c:pt>
                <c:pt idx="5">
                  <c:v>Radio Norge</c:v>
                </c:pt>
                <c:pt idx="6">
                  <c:v>P5 Hits</c:v>
                </c:pt>
                <c:pt idx="7">
                  <c:v>NRK mP3</c:v>
                </c:pt>
              </c:strCache>
            </c:strRef>
          </c:cat>
          <c:val>
            <c:numRef>
              <c:f>'Ark1'!$D$2:$D$9</c:f>
              <c:numCache>
                <c:formatCode>General</c:formatCode>
                <c:ptCount val="8"/>
                <c:pt idx="0">
                  <c:v>25.5</c:v>
                </c:pt>
                <c:pt idx="1">
                  <c:v>12</c:v>
                </c:pt>
                <c:pt idx="2">
                  <c:v>7.4</c:v>
                </c:pt>
                <c:pt idx="3">
                  <c:v>5.7</c:v>
                </c:pt>
                <c:pt idx="4">
                  <c:v>4.8</c:v>
                </c:pt>
                <c:pt idx="5" formatCode="0.0">
                  <c:v>4.4000000000000004</c:v>
                </c:pt>
                <c:pt idx="6">
                  <c:v>4</c:v>
                </c:pt>
                <c:pt idx="7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8A-450B-9EEC-DA4392C7B1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4094568"/>
        <c:axId val="614092928"/>
      </c:barChart>
      <c:catAx>
        <c:axId val="614094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14092928"/>
        <c:crosses val="autoZero"/>
        <c:auto val="1"/>
        <c:lblAlgn val="ctr"/>
        <c:lblOffset val="100"/>
        <c:noMultiLvlLbl val="0"/>
      </c:catAx>
      <c:valAx>
        <c:axId val="614092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14094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/>
              <a:t>Årlig</a:t>
            </a:r>
            <a:r>
              <a:rPr lang="en-US" b="1" dirty="0"/>
              <a:t> </a:t>
            </a:r>
            <a:r>
              <a:rPr lang="en-US" b="1" dirty="0" err="1"/>
              <a:t>utvikling</a:t>
            </a:r>
            <a:r>
              <a:rPr lang="en-US" b="1" dirty="0"/>
              <a:t> 2014-2018 – </a:t>
            </a:r>
            <a:r>
              <a:rPr lang="en-US" b="1" dirty="0" err="1"/>
              <a:t>alle</a:t>
            </a:r>
            <a:r>
              <a:rPr lang="en-US" b="1" dirty="0"/>
              <a:t> </a:t>
            </a:r>
            <a:r>
              <a:rPr lang="en-US" b="1" dirty="0" err="1"/>
              <a:t>nasjonale</a:t>
            </a:r>
            <a:r>
              <a:rPr lang="en-US" b="1" dirty="0"/>
              <a:t> </a:t>
            </a:r>
            <a:r>
              <a:rPr lang="en-US" b="1" dirty="0" err="1"/>
              <a:t>kanaler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baseline="0" dirty="0"/>
              <a:t> </a:t>
            </a:r>
            <a:r>
              <a:rPr lang="en-US" b="1" baseline="0" dirty="0" err="1"/>
              <a:t>minutter</a:t>
            </a:r>
            <a:r>
              <a:rPr lang="en-US" b="1" baseline="0" dirty="0"/>
              <a:t> </a:t>
            </a:r>
            <a:r>
              <a:rPr lang="en-US" b="1" baseline="0" dirty="0" err="1"/>
              <a:t>lyttet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646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235-40DA-B93F-B696384E8BAB}"/>
              </c:ext>
            </c:extLst>
          </c:dPt>
          <c:dPt>
            <c:idx val="1"/>
            <c:invertIfNegative val="0"/>
            <c:bubble3D val="0"/>
            <c:spPr>
              <a:solidFill>
                <a:srgbClr val="8EB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235-40DA-B93F-B696384E8BAB}"/>
              </c:ext>
            </c:extLst>
          </c:dPt>
          <c:dPt>
            <c:idx val="2"/>
            <c:invertIfNegative val="0"/>
            <c:bubble3D val="0"/>
            <c:spPr>
              <a:solidFill>
                <a:srgbClr val="B2D3D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235-40DA-B93F-B696384E8BAB}"/>
              </c:ext>
            </c:extLst>
          </c:dPt>
          <c:dPt>
            <c:idx val="3"/>
            <c:invertIfNegative val="0"/>
            <c:bubble3D val="0"/>
            <c:spPr>
              <a:solidFill>
                <a:srgbClr val="D5E8E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235-40DA-B93F-B696384E8BAB}"/>
              </c:ext>
            </c:extLst>
          </c:dPt>
          <c:dPt>
            <c:idx val="4"/>
            <c:invertIfNegative val="0"/>
            <c:bubble3D val="0"/>
            <c:spPr>
              <a:solidFill>
                <a:srgbClr val="8EB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BD8D-4CE6-BAFC-EB742415C4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'Ark1'!$A$2:$A$6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YTD</c:v>
                </c:pt>
              </c:strCache>
            </c:strRef>
          </c:cat>
          <c:val>
            <c:numRef>
              <c:f>'Ark1'!$B$2:$B$6</c:f>
              <c:numCache>
                <c:formatCode>General</c:formatCode>
                <c:ptCount val="5"/>
                <c:pt idx="0">
                  <c:v>90</c:v>
                </c:pt>
                <c:pt idx="1">
                  <c:v>89</c:v>
                </c:pt>
                <c:pt idx="2">
                  <c:v>85</c:v>
                </c:pt>
                <c:pt idx="3">
                  <c:v>79</c:v>
                </c:pt>
                <c:pt idx="4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35-40DA-B93F-B696384E8B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6953448"/>
        <c:axId val="586950496"/>
      </c:barChart>
      <c:catAx>
        <c:axId val="586953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86950496"/>
        <c:crosses val="autoZero"/>
        <c:auto val="1"/>
        <c:lblAlgn val="ctr"/>
        <c:lblOffset val="100"/>
        <c:noMultiLvlLbl val="0"/>
      </c:catAx>
      <c:valAx>
        <c:axId val="58695049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86953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Månedlig jan.2016 – mar.2018 – alle nasjonale kanaler i</a:t>
            </a:r>
            <a:r>
              <a:rPr lang="nb-NO" b="1" baseline="0" dirty="0"/>
              <a:t> minutter lyttet</a:t>
            </a:r>
            <a:endParaRPr lang="nb-NO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4442637605081971E-2"/>
          <c:y val="0.1314411797015079"/>
          <c:w val="0.94348006770892767"/>
          <c:h val="0.71045388797652587"/>
        </c:manualLayout>
      </c:layout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rgbClr val="00646B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600-4331-829D-6E7ECD46EB33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59-48FC-93BE-4E3E8B3A7E7F}"/>
                </c:ext>
              </c:extLst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600-4331-829D-6E7ECD46EB33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B659-48FC-93BE-4E3E8B3A7E7F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4-F600-4331-829D-6E7ECD46EB33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B659-48FC-93BE-4E3E8B3A7E7F}"/>
                </c:ext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D6-4EFB-ABF0-D4D48743AC35}"/>
                </c:ext>
              </c:extLst>
            </c:dLbl>
            <c:dLbl>
              <c:idx val="1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59-48FC-93BE-4E3E8B3A7E7F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4BD6-4EFB-ABF0-D4D48743AC35}"/>
                </c:ext>
              </c:extLst>
            </c:dLbl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B659-48FC-93BE-4E3E8B3A7E7F}"/>
                </c:ext>
              </c:extLst>
            </c:dLbl>
            <c:dLbl>
              <c:idx val="2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D6-4EFB-ABF0-D4D48743AC35}"/>
                </c:ext>
              </c:extLst>
            </c:dLbl>
            <c:dLbl>
              <c:idx val="2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59-48FC-93BE-4E3E8B3A7E7F}"/>
                </c:ext>
              </c:extLst>
            </c:dLbl>
            <c:dLbl>
              <c:idx val="2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D6-4EFB-ABF0-D4D48743AC35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59-48FC-93BE-4E3E8B3A7E7F}"/>
                </c:ext>
              </c:extLst>
            </c:dLbl>
            <c:dLbl>
              <c:idx val="2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659-48FC-93BE-4E3E8B3A7E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'Ark1'!$A$2:$A$28</c:f>
              <c:numCache>
                <c:formatCode>mmm\-yy</c:formatCode>
                <c:ptCount val="27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</c:numCache>
            </c:numRef>
          </c:cat>
          <c:val>
            <c:numRef>
              <c:f>'Ark1'!$B$2:$B$28</c:f>
              <c:numCache>
                <c:formatCode>General</c:formatCode>
                <c:ptCount val="27"/>
                <c:pt idx="0">
                  <c:v>82</c:v>
                </c:pt>
                <c:pt idx="1">
                  <c:v>85</c:v>
                </c:pt>
                <c:pt idx="2">
                  <c:v>85</c:v>
                </c:pt>
                <c:pt idx="3">
                  <c:v>88</c:v>
                </c:pt>
                <c:pt idx="4">
                  <c:v>87</c:v>
                </c:pt>
                <c:pt idx="5">
                  <c:v>87</c:v>
                </c:pt>
                <c:pt idx="6">
                  <c:v>80</c:v>
                </c:pt>
                <c:pt idx="7">
                  <c:v>85</c:v>
                </c:pt>
                <c:pt idx="8">
                  <c:v>87</c:v>
                </c:pt>
                <c:pt idx="9">
                  <c:v>87</c:v>
                </c:pt>
                <c:pt idx="10">
                  <c:v>88</c:v>
                </c:pt>
                <c:pt idx="11">
                  <c:v>84</c:v>
                </c:pt>
                <c:pt idx="12">
                  <c:v>82</c:v>
                </c:pt>
                <c:pt idx="13">
                  <c:v>81</c:v>
                </c:pt>
                <c:pt idx="14">
                  <c:v>84</c:v>
                </c:pt>
                <c:pt idx="15">
                  <c:v>83</c:v>
                </c:pt>
                <c:pt idx="16">
                  <c:v>80</c:v>
                </c:pt>
                <c:pt idx="17">
                  <c:v>82</c:v>
                </c:pt>
                <c:pt idx="18">
                  <c:v>78</c:v>
                </c:pt>
                <c:pt idx="19">
                  <c:v>78</c:v>
                </c:pt>
                <c:pt idx="20">
                  <c:v>76</c:v>
                </c:pt>
                <c:pt idx="21">
                  <c:v>77</c:v>
                </c:pt>
                <c:pt idx="22">
                  <c:v>77</c:v>
                </c:pt>
                <c:pt idx="23">
                  <c:v>74</c:v>
                </c:pt>
                <c:pt idx="24">
                  <c:v>71</c:v>
                </c:pt>
                <c:pt idx="25">
                  <c:v>72</c:v>
                </c:pt>
                <c:pt idx="26">
                  <c:v>74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F600-4331-829D-6E7ECD46EB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3782904"/>
        <c:axId val="613784216"/>
      </c:lineChart>
      <c:dateAx>
        <c:axId val="61378290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13784216"/>
        <c:crosses val="autoZero"/>
        <c:auto val="1"/>
        <c:lblOffset val="100"/>
        <c:baseTimeUnit val="months"/>
      </c:dateAx>
      <c:valAx>
        <c:axId val="61378421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13782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40075-6B18-45D4-A046-D5BE3375E12A}" type="datetimeFigureOut">
              <a:rPr lang="nb-NO" smtClean="0"/>
              <a:t>10.04.2018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27DE2-016B-4E0A-BFF4-BE8A47ECC9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3603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27DE2-016B-4E0A-BFF4-BE8A47ECC964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923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359024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8845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19708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765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5834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12561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201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9904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74632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1" y="6276819"/>
            <a:ext cx="12204000" cy="79361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05" y="5936963"/>
            <a:ext cx="719390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0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ns-gallup.no/medier/radio/nasjonale-lyttertall-pp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ietilsynet.no/globalassets/dokumenter/radio/medietilsynet-rapport-cati-q4-2017-220118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E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Nasjonale radiokanaler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PPM-tall mars 2018</a:t>
            </a:r>
          </a:p>
        </p:txBody>
      </p:sp>
    </p:spTree>
    <p:extLst>
      <p:ext uri="{BB962C8B-B14F-4D97-AF65-F5344CB8AC3E}">
        <p14:creationId xmlns:p14="http://schemas.microsoft.com/office/powerpoint/2010/main" val="846801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Status mars 2018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9187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Media/Norsk Gallup. De offisielle lyttertallene på nasjonalt nivå fra de elektroniske målingene (PPM). Alle ukedager. Befolkning 12+.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30F3B159-B695-4D5F-8F64-90DED1F2CB32}"/>
              </a:ext>
            </a:extLst>
          </p:cNvPr>
          <p:cNvSpPr txBox="1"/>
          <p:nvPr/>
        </p:nvSpPr>
        <p:spPr>
          <a:xfrm>
            <a:off x="223935" y="112991"/>
            <a:ext cx="533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DAGLIG DEKNING</a:t>
            </a:r>
          </a:p>
        </p:txBody>
      </p:sp>
    </p:spTree>
    <p:extLst>
      <p:ext uri="{BB962C8B-B14F-4D97-AF65-F5344CB8AC3E}">
        <p14:creationId xmlns:p14="http://schemas.microsoft.com/office/powerpoint/2010/main" val="1761501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A7CF54-904B-4883-994B-267616BFE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58332" cy="1325563"/>
          </a:xfrm>
        </p:spPr>
        <p:txBody>
          <a:bodyPr>
            <a:normAutofit/>
          </a:bodyPr>
          <a:lstStyle/>
          <a:p>
            <a:pPr algn="ctr"/>
            <a:r>
              <a:rPr lang="nb-NO" sz="4200" dirty="0"/>
              <a:t>Topp 10 - Endring sist måned</a:t>
            </a: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D7B5F572-B941-40FD-AC45-68E6309D72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4499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Sylinder 8">
            <a:extLst>
              <a:ext uri="{FF2B5EF4-FFF2-40B4-BE49-F238E27FC236}">
                <a16:creationId xmlns:a16="http://schemas.microsoft.com/office/drawing/2014/main" id="{AAD6D229-9BE0-4F5C-A614-B09D10FD5D5D}"/>
              </a:ext>
            </a:extLst>
          </p:cNvPr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Media/Norsk Gallup. De offisielle lyttertallene på nasjonalt nivå fra de elektroniske målingene (PPM). Alle ukedager. Befolkning 12+.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57B41D91-FA7B-4530-85DE-2C4F4A43E4CE}"/>
              </a:ext>
            </a:extLst>
          </p:cNvPr>
          <p:cNvSpPr txBox="1"/>
          <p:nvPr/>
        </p:nvSpPr>
        <p:spPr>
          <a:xfrm>
            <a:off x="223935" y="112991"/>
            <a:ext cx="533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DAGLIG DEKNING</a:t>
            </a:r>
          </a:p>
        </p:txBody>
      </p:sp>
    </p:spTree>
    <p:extLst>
      <p:ext uri="{BB962C8B-B14F-4D97-AF65-F5344CB8AC3E}">
        <p14:creationId xmlns:p14="http://schemas.microsoft.com/office/powerpoint/2010/main" val="4022582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200" dirty="0"/>
              <a:t>2016 mot 2017 og mars 2018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7538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Sylinder 3"/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Media/Norsk Gallup. De offisielle lyttertallene på nasjonalt nivå fra de elektroniske målingene (PPM). Alle ukedager. Befolkning 12+.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807571F5-5B71-434E-9F08-248CAE11A0F3}"/>
              </a:ext>
            </a:extLst>
          </p:cNvPr>
          <p:cNvSpPr txBox="1"/>
          <p:nvPr/>
        </p:nvSpPr>
        <p:spPr>
          <a:xfrm>
            <a:off x="223935" y="112991"/>
            <a:ext cx="533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DAGLIG DEKNING</a:t>
            </a:r>
          </a:p>
        </p:txBody>
      </p:sp>
    </p:spTree>
    <p:extLst>
      <p:ext uri="{BB962C8B-B14F-4D97-AF65-F5344CB8AC3E}">
        <p14:creationId xmlns:p14="http://schemas.microsoft.com/office/powerpoint/2010/main" val="4289272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E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187890" y="2875059"/>
            <a:ext cx="10515600" cy="1325563"/>
          </a:xfrm>
        </p:spPr>
        <p:txBody>
          <a:bodyPr/>
          <a:lstStyle/>
          <a:p>
            <a:r>
              <a:rPr lang="nb-NO" dirty="0"/>
              <a:t>LYTTERTID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1868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Årlig utvikling fra 2014 til 2018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0347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Media/Norsk Gallup. De offisielle lyttertallene på nasjonalt nivå fra de elektroniske målingene (PPM). Alle ukedager. Befolkning 12+.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86C461A-994A-406B-856B-54910B3EAD0E}"/>
              </a:ext>
            </a:extLst>
          </p:cNvPr>
          <p:cNvSpPr txBox="1"/>
          <p:nvPr/>
        </p:nvSpPr>
        <p:spPr>
          <a:xfrm>
            <a:off x="223935" y="112991"/>
            <a:ext cx="533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LYTTERTID</a:t>
            </a:r>
          </a:p>
        </p:txBody>
      </p:sp>
    </p:spTree>
    <p:extLst>
      <p:ext uri="{BB962C8B-B14F-4D97-AF65-F5344CB8AC3E}">
        <p14:creationId xmlns:p14="http://schemas.microsoft.com/office/powerpoint/2010/main" val="894444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3 lytterminutter tatt tilbake hittil i 2018</a:t>
            </a:r>
            <a:br>
              <a:rPr lang="nb-NO" dirty="0"/>
            </a:br>
            <a:r>
              <a:rPr lang="nb-NO" dirty="0"/>
              <a:t>8 minutter ned siden januar 2017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0138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Media/Norsk Gallup. De offisielle lyttertallene på nasjonalt nivå fra de elektroniske målingene (PPM). Alle ukedager. Befolkning 12+.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31621885-6916-4761-ADEA-677B69B3AF14}"/>
              </a:ext>
            </a:extLst>
          </p:cNvPr>
          <p:cNvSpPr txBox="1"/>
          <p:nvPr/>
        </p:nvSpPr>
        <p:spPr>
          <a:xfrm>
            <a:off x="223935" y="112991"/>
            <a:ext cx="533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LYTTERTID</a:t>
            </a:r>
          </a:p>
        </p:txBody>
      </p:sp>
    </p:spTree>
    <p:extLst>
      <p:ext uri="{BB962C8B-B14F-4D97-AF65-F5344CB8AC3E}">
        <p14:creationId xmlns:p14="http://schemas.microsoft.com/office/powerpoint/2010/main" val="2217882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5233" y="365125"/>
            <a:ext cx="11476653" cy="1325563"/>
          </a:xfrm>
        </p:spPr>
        <p:txBody>
          <a:bodyPr>
            <a:normAutofit/>
          </a:bodyPr>
          <a:lstStyle/>
          <a:p>
            <a:pPr algn="ctr"/>
            <a:r>
              <a:rPr lang="nb-NO" dirty="0"/>
              <a:t>Økt lytting siden januar for begge grupper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475974"/>
              </p:ext>
            </p:extLst>
          </p:nvPr>
        </p:nvGraphicFramePr>
        <p:xfrm>
          <a:off x="838200" y="1690688"/>
          <a:ext cx="105156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Media/Norsk Gallup. De offisielle lyttertallene på nasjonalt nivå fra de elektroniske målingene (PPM). Alle ukedager. Befolkning 12+.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C0C8E0E-3174-43DD-92E1-F24B1368325D}"/>
              </a:ext>
            </a:extLst>
          </p:cNvPr>
          <p:cNvSpPr txBox="1"/>
          <p:nvPr/>
        </p:nvSpPr>
        <p:spPr>
          <a:xfrm>
            <a:off x="223935" y="112991"/>
            <a:ext cx="533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LYTTERTID</a:t>
            </a:r>
          </a:p>
        </p:txBody>
      </p:sp>
    </p:spTree>
    <p:extLst>
      <p:ext uri="{BB962C8B-B14F-4D97-AF65-F5344CB8AC3E}">
        <p14:creationId xmlns:p14="http://schemas.microsoft.com/office/powerpoint/2010/main" val="700803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b-NO" dirty="0"/>
              <a:t>Økning for NRK og P4 hittil i 2018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1728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Media/Norsk Gallup. De offisielle lyttertallene på nasjonalt nivå fra de elektroniske målingene (PPM). Alle ukedager. Befolkning 12+.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88EACC4F-5637-42BE-B7A6-B043C49F118D}"/>
              </a:ext>
            </a:extLst>
          </p:cNvPr>
          <p:cNvSpPr txBox="1"/>
          <p:nvPr/>
        </p:nvSpPr>
        <p:spPr>
          <a:xfrm>
            <a:off x="223935" y="112991"/>
            <a:ext cx="533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LYTTERTID</a:t>
            </a:r>
          </a:p>
        </p:txBody>
      </p:sp>
    </p:spTree>
    <p:extLst>
      <p:ext uri="{BB962C8B-B14F-4D97-AF65-F5344CB8AC3E}">
        <p14:creationId xmlns:p14="http://schemas.microsoft.com/office/powerpoint/2010/main" val="1037303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Status mars 2018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6175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Media/Norsk Gallup. De offisielle lyttertallene på nasjonalt nivå fra de elektroniske målingene (PPM). Alle ukedager. Befolkning 12+.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79D3C64C-C54A-479D-B891-135968C2AE50}"/>
              </a:ext>
            </a:extLst>
          </p:cNvPr>
          <p:cNvSpPr txBox="1"/>
          <p:nvPr/>
        </p:nvSpPr>
        <p:spPr>
          <a:xfrm>
            <a:off x="223935" y="112991"/>
            <a:ext cx="533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LYTTERTID</a:t>
            </a:r>
          </a:p>
        </p:txBody>
      </p:sp>
    </p:spTree>
    <p:extLst>
      <p:ext uri="{BB962C8B-B14F-4D97-AF65-F5344CB8AC3E}">
        <p14:creationId xmlns:p14="http://schemas.microsoft.com/office/powerpoint/2010/main" val="3333949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2016 mot 2017 og mars 2018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4766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Media/Norsk Gallup. De offisielle lyttertallene på nasjonalt nivå fra de elektroniske målingene (PPM). Alle ukedager. Befolkning 12+.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09ABCFE-479E-4E22-A992-B99C655E8219}"/>
              </a:ext>
            </a:extLst>
          </p:cNvPr>
          <p:cNvSpPr txBox="1"/>
          <p:nvPr/>
        </p:nvSpPr>
        <p:spPr>
          <a:xfrm>
            <a:off x="223935" y="112991"/>
            <a:ext cx="533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LYTTERTID</a:t>
            </a:r>
          </a:p>
        </p:txBody>
      </p:sp>
    </p:spTree>
    <p:extLst>
      <p:ext uri="{BB962C8B-B14F-4D97-AF65-F5344CB8AC3E}">
        <p14:creationId xmlns:p14="http://schemas.microsoft.com/office/powerpoint/2010/main" val="260356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Bakgrunn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Denne oversikten beskriver utviklingen i radiolytting nasjonalt med oppdaterte tall fra mars 2018. Medietilsynet har utarbeidet oversikten på bakgrunn av tallmateriale tilsynet har mottatt fra </a:t>
            </a:r>
            <a:r>
              <a:rPr lang="nb-NO" dirty="0" err="1"/>
              <a:t>Kantar</a:t>
            </a:r>
            <a:r>
              <a:rPr lang="nb-NO" dirty="0"/>
              <a:t> Media. </a:t>
            </a:r>
          </a:p>
          <a:p>
            <a:r>
              <a:rPr lang="nb-NO" dirty="0" err="1"/>
              <a:t>Kantar</a:t>
            </a:r>
            <a:r>
              <a:rPr lang="nb-NO" dirty="0"/>
              <a:t> Media er leverandør av PPM*-lyttertallene for radio i Norge. PPM-målingene er de offisielle </a:t>
            </a:r>
            <a:r>
              <a:rPr lang="nb-NO" dirty="0" err="1"/>
              <a:t>radiotallene</a:t>
            </a:r>
            <a:r>
              <a:rPr lang="nb-NO" dirty="0"/>
              <a:t> på nasjonalt nivå</a:t>
            </a:r>
            <a:r>
              <a:rPr lang="nb-NO" i="1" dirty="0"/>
              <a:t>. </a:t>
            </a:r>
            <a:r>
              <a:rPr lang="nb-NO" dirty="0"/>
              <a:t>Målingene foregår elektronisk ved hjelp av et landsrepresentativt panel, Mediepanelet, bestående av 1000 personer som bruker PPM-utstyr. Disse tallene</a:t>
            </a:r>
            <a:br>
              <a:rPr lang="nb-NO" dirty="0"/>
            </a:br>
            <a:r>
              <a:rPr lang="nb-NO" dirty="0"/>
              <a:t>blir rapportert ukentlig: </a:t>
            </a:r>
            <a:r>
              <a:rPr lang="nb-NO" dirty="0">
                <a:hlinkClick r:id="rId2"/>
              </a:rPr>
              <a:t>http://www.tns-gallup.no/medier/radio/nasjonale-lyttertall-ppm/</a:t>
            </a:r>
            <a:r>
              <a:rPr lang="nb-NO" dirty="0"/>
              <a:t> (Kilde: </a:t>
            </a:r>
            <a:r>
              <a:rPr lang="nb-NO" dirty="0" err="1"/>
              <a:t>Kantar</a:t>
            </a:r>
            <a:r>
              <a:rPr lang="nb-NO" dirty="0"/>
              <a:t> Media)</a:t>
            </a:r>
            <a:br>
              <a:rPr lang="nb-NO" dirty="0"/>
            </a:b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989A56-7CD9-4161-A35F-9862C3633848}"/>
              </a:ext>
            </a:extLst>
          </p:cNvPr>
          <p:cNvSpPr txBox="1"/>
          <p:nvPr/>
        </p:nvSpPr>
        <p:spPr>
          <a:xfrm>
            <a:off x="1260987" y="6422923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*PPM (Portable People Meter) – et måleapparat som måler hvor mange mennesker som blir eksponert for eller lytter til gitte radiokanaler.</a:t>
            </a:r>
          </a:p>
        </p:txBody>
      </p:sp>
    </p:spTree>
    <p:extLst>
      <p:ext uri="{BB962C8B-B14F-4D97-AF65-F5344CB8AC3E}">
        <p14:creationId xmlns:p14="http://schemas.microsoft.com/office/powerpoint/2010/main" val="21455263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E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66795" y="2675731"/>
            <a:ext cx="10515600" cy="1325563"/>
          </a:xfrm>
        </p:spPr>
        <p:txBody>
          <a:bodyPr/>
          <a:lstStyle/>
          <a:p>
            <a:r>
              <a:rPr lang="nb-NO" dirty="0"/>
              <a:t>MARKEDSANDEL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79681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dirty="0"/>
              <a:t>De kommersielle vinner marginalt terreng mot NRK hittil i 2018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0175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Media/Norsk Gallup. De offisielle lyttertallene på nasjonalt nivå fra de elektroniske målingene (PPM). Alle ukedager. Befolkning 12+.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74DC9AFF-4908-47B5-8C6A-0E0AC1B85FCE}"/>
              </a:ext>
            </a:extLst>
          </p:cNvPr>
          <p:cNvSpPr txBox="1"/>
          <p:nvPr/>
        </p:nvSpPr>
        <p:spPr>
          <a:xfrm>
            <a:off x="289249" y="45522"/>
            <a:ext cx="533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MARKEDSANDEL</a:t>
            </a:r>
          </a:p>
        </p:txBody>
      </p:sp>
    </p:spTree>
    <p:extLst>
      <p:ext uri="{BB962C8B-B14F-4D97-AF65-F5344CB8AC3E}">
        <p14:creationId xmlns:p14="http://schemas.microsoft.com/office/powerpoint/2010/main" val="178930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FB98CC-1B8C-49A1-85F3-92F5665A6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Kanalgrupper</a:t>
            </a: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3B2A1E0B-6430-48E1-A7D3-07DFF37FB1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480191"/>
              </p:ext>
            </p:extLst>
          </p:nvPr>
        </p:nvGraphicFramePr>
        <p:xfrm>
          <a:off x="838200" y="1690688"/>
          <a:ext cx="1108451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Sylinder 3">
            <a:extLst>
              <a:ext uri="{FF2B5EF4-FFF2-40B4-BE49-F238E27FC236}">
                <a16:creationId xmlns:a16="http://schemas.microsoft.com/office/drawing/2014/main" id="{497D6B55-0BEC-47CD-91F4-0A831EDB131E}"/>
              </a:ext>
            </a:extLst>
          </p:cNvPr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Media/Norsk Gallup. De offisielle lyttertallene på nasjonalt nivå fra de elektroniske målingene (PPM). Alle ukedager. Befolkning 12+.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8DF69E4-B1D2-427A-8EC6-89332465C12C}"/>
              </a:ext>
            </a:extLst>
          </p:cNvPr>
          <p:cNvSpPr txBox="1"/>
          <p:nvPr/>
        </p:nvSpPr>
        <p:spPr>
          <a:xfrm>
            <a:off x="289249" y="45522"/>
            <a:ext cx="533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MARKEDSANDEL</a:t>
            </a:r>
          </a:p>
        </p:txBody>
      </p:sp>
    </p:spTree>
    <p:extLst>
      <p:ext uri="{BB962C8B-B14F-4D97-AF65-F5344CB8AC3E}">
        <p14:creationId xmlns:p14="http://schemas.microsoft.com/office/powerpoint/2010/main" val="1460971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Tradisjonelle kanaler mot øvrige kanaler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1619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Media/Norsk Gallup. De offisielle lyttertallene på nasjonalt nivå fra de elektroniske målingene (PPM). Alle ukedager. Befolkning 12+.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C36B6107-B5EF-4732-BC9E-DAF61F4C42BC}"/>
              </a:ext>
            </a:extLst>
          </p:cNvPr>
          <p:cNvSpPr txBox="1"/>
          <p:nvPr/>
        </p:nvSpPr>
        <p:spPr>
          <a:xfrm>
            <a:off x="289249" y="45522"/>
            <a:ext cx="533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MARKEDSANDEL</a:t>
            </a:r>
          </a:p>
        </p:txBody>
      </p:sp>
    </p:spTree>
    <p:extLst>
      <p:ext uri="{BB962C8B-B14F-4D97-AF65-F5344CB8AC3E}">
        <p14:creationId xmlns:p14="http://schemas.microsoft.com/office/powerpoint/2010/main" val="4234228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E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029269" y="2492505"/>
            <a:ext cx="10515600" cy="1325563"/>
          </a:xfrm>
        </p:spPr>
        <p:txBody>
          <a:bodyPr/>
          <a:lstStyle/>
          <a:p>
            <a:r>
              <a:rPr lang="nb-NO" dirty="0"/>
              <a:t>LOKALRADIO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96693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Bakgrunn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nb-NO" dirty="0"/>
              <a:t>Lyttertall for lokalradiostasjoner fremgår av undersøkelsen Forbruker &amp; Media. I denne undersøkelsen måles radiolytting på regionalt og lokalt nivå. Undersøkelsen gjennomføres </a:t>
            </a:r>
            <a:r>
              <a:rPr lang="nb-NO" u="sng" dirty="0"/>
              <a:t>kvartalsvis</a:t>
            </a:r>
            <a:r>
              <a:rPr lang="nb-NO" dirty="0"/>
              <a:t> av </a:t>
            </a:r>
            <a:r>
              <a:rPr lang="nb-NO" dirty="0" err="1"/>
              <a:t>Kantar</a:t>
            </a:r>
            <a:r>
              <a:rPr lang="nb-NO" dirty="0"/>
              <a:t> Media. Metoden som benyttes er CATI*.</a:t>
            </a:r>
          </a:p>
          <a:p>
            <a:r>
              <a:rPr lang="nb-NO" dirty="0"/>
              <a:t>Forbruker &amp; Media-målingen representerer de offisielle lyttertallene for norske lokalradioer og hvordan rikskanalene gjør det lokalt. </a:t>
            </a:r>
          </a:p>
          <a:p>
            <a:r>
              <a:rPr lang="nb-NO" dirty="0"/>
              <a:t>Lyttertall for lokalradio for Q4 2017 ble publisert av Medietilsynet i januar 2018 (</a:t>
            </a:r>
            <a:r>
              <a:rPr lang="nb-NO" dirty="0">
                <a:hlinkClick r:id="rId2"/>
              </a:rPr>
              <a:t>https://www.medietilsynet.no/globalassets/dokumenter/radio/medietilsynet-rapport-cati-q4-2017-220118.pdf</a:t>
            </a:r>
            <a:r>
              <a:rPr lang="nb-NO" dirty="0"/>
              <a:t>) Medietilsynet viser til denne rapporten når det gjelder lyttertall for lokalradio. Nye lyttertall for lokalradio kommer i ca. 20. april. 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2798D532-C97D-47F9-A094-EB5E81C2549D}"/>
              </a:ext>
            </a:extLst>
          </p:cNvPr>
          <p:cNvSpPr txBox="1"/>
          <p:nvPr/>
        </p:nvSpPr>
        <p:spPr>
          <a:xfrm>
            <a:off x="1260987" y="6422923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*CATI (Computer-</a:t>
            </a:r>
            <a:r>
              <a:rPr lang="nb-NO" sz="1200" dirty="0" err="1"/>
              <a:t>Assisted</a:t>
            </a:r>
            <a:r>
              <a:rPr lang="nb-NO" sz="1200" dirty="0"/>
              <a:t> Telephone </a:t>
            </a:r>
            <a:r>
              <a:rPr lang="nb-NO" sz="1200" dirty="0" err="1"/>
              <a:t>Interviewing</a:t>
            </a:r>
            <a:r>
              <a:rPr lang="nb-NO" sz="1200" dirty="0"/>
              <a:t>) – Informasjon innhentes gjennom telefonintervjuer basert på et fastsatt spørreskjema.</a:t>
            </a:r>
          </a:p>
        </p:txBody>
      </p:sp>
    </p:spTree>
    <p:extLst>
      <p:ext uri="{BB962C8B-B14F-4D97-AF65-F5344CB8AC3E}">
        <p14:creationId xmlns:p14="http://schemas.microsoft.com/office/powerpoint/2010/main" val="17156931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50A030-FCC7-4A3C-8631-8A2F0D031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85704" cy="1325563"/>
          </a:xfrm>
        </p:spPr>
        <p:txBody>
          <a:bodyPr/>
          <a:lstStyle/>
          <a:p>
            <a:pPr algn="ctr"/>
            <a:r>
              <a:rPr lang="nb-NO" dirty="0"/>
              <a:t>Dekningstall i tusen lyttere 1/2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C4A35851-E746-4FD0-A7EA-DD708DA365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766" y="1825625"/>
            <a:ext cx="7904468" cy="4351338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6A30D37B-D8FB-451F-BAE2-A483A04E8A88}"/>
              </a:ext>
            </a:extLst>
          </p:cNvPr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i="1" dirty="0"/>
              <a:t>Statusrapport 2017. </a:t>
            </a:r>
            <a:r>
              <a:rPr lang="nb-NO" sz="1200" dirty="0" err="1"/>
              <a:t>Kantar</a:t>
            </a:r>
            <a:r>
              <a:rPr lang="nb-NO" sz="1200" dirty="0"/>
              <a:t> Media</a:t>
            </a:r>
            <a:r>
              <a:rPr lang="nb-NO" sz="1200" i="1" dirty="0"/>
              <a:t>.</a:t>
            </a:r>
            <a:endParaRPr lang="nb-NO" sz="1200" i="1" dirty="0">
              <a:highlight>
                <a:srgbClr val="FFFF00"/>
              </a:highlight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72588B87-3500-4036-94CC-2C9FBDFBFC4C}"/>
              </a:ext>
            </a:extLst>
          </p:cNvPr>
          <p:cNvSpPr txBox="1"/>
          <p:nvPr/>
        </p:nvSpPr>
        <p:spPr>
          <a:xfrm>
            <a:off x="289249" y="45522"/>
            <a:ext cx="533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LOKALRADIO</a:t>
            </a:r>
          </a:p>
        </p:txBody>
      </p:sp>
    </p:spTree>
    <p:extLst>
      <p:ext uri="{BB962C8B-B14F-4D97-AF65-F5344CB8AC3E}">
        <p14:creationId xmlns:p14="http://schemas.microsoft.com/office/powerpoint/2010/main" val="37925954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2AB4EB49-0541-4CCF-B1F3-FC2AB20EA9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5451" y="1825625"/>
            <a:ext cx="7921098" cy="4351338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2C9F39AC-E43A-4937-9C6E-2FDDAC4D5354}"/>
              </a:ext>
            </a:extLst>
          </p:cNvPr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i="1" dirty="0"/>
              <a:t>Statusrapport 2017. </a:t>
            </a:r>
            <a:r>
              <a:rPr lang="nb-NO" sz="1200" dirty="0" err="1"/>
              <a:t>Kantar</a:t>
            </a:r>
            <a:r>
              <a:rPr lang="nb-NO" sz="1200" dirty="0"/>
              <a:t> Media</a:t>
            </a:r>
            <a:r>
              <a:rPr lang="nb-NO" sz="1200" i="1" dirty="0"/>
              <a:t>.</a:t>
            </a:r>
            <a:endParaRPr lang="nb-NO" sz="1200" i="1" dirty="0">
              <a:highlight>
                <a:srgbClr val="FFFF00"/>
              </a:highlight>
            </a:endParaRPr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D0B2997C-FBCF-4BD5-BCA6-E3C841963354}"/>
              </a:ext>
            </a:extLst>
          </p:cNvPr>
          <p:cNvSpPr txBox="1">
            <a:spLocks/>
          </p:cNvSpPr>
          <p:nvPr/>
        </p:nvSpPr>
        <p:spPr>
          <a:xfrm>
            <a:off x="768096" y="365125"/>
            <a:ext cx="105857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nb-NO" dirty="0"/>
              <a:t>	Dekningstall i tusen lyttere 2/2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6CF55609-D689-41D2-B1FF-F724B1026685}"/>
              </a:ext>
            </a:extLst>
          </p:cNvPr>
          <p:cNvSpPr txBox="1"/>
          <p:nvPr/>
        </p:nvSpPr>
        <p:spPr>
          <a:xfrm>
            <a:off x="289249" y="45522"/>
            <a:ext cx="533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LOKALRADIO</a:t>
            </a:r>
          </a:p>
        </p:txBody>
      </p:sp>
    </p:spTree>
    <p:extLst>
      <p:ext uri="{BB962C8B-B14F-4D97-AF65-F5344CB8AC3E}">
        <p14:creationId xmlns:p14="http://schemas.microsoft.com/office/powerpoint/2010/main" val="57972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Begreper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Daglig dekning: Andel av befolkningen som har lyttet til en gitt kanal i løpet av en gjennomsnittsdag.</a:t>
            </a:r>
          </a:p>
          <a:p>
            <a:endParaRPr lang="nb-NO" dirty="0"/>
          </a:p>
          <a:p>
            <a:r>
              <a:rPr lang="nb-NO" dirty="0"/>
              <a:t>Lyttertid: Antall minutter befolkningen benytter på en gitt kanal en gjennomsnittsdag</a:t>
            </a:r>
          </a:p>
          <a:p>
            <a:endParaRPr lang="nb-NO" dirty="0"/>
          </a:p>
          <a:p>
            <a:r>
              <a:rPr lang="nb-NO" dirty="0"/>
              <a:t>Markedsandel: Andel av lyttede minutter fordelt på kanal/gruppering.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383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Oversikt over kanaler i undersøkelsen</a:t>
            </a:r>
          </a:p>
        </p:txBody>
      </p:sp>
      <p:graphicFrame>
        <p:nvGraphicFramePr>
          <p:cNvPr id="8" name="Plassholder for innhol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6800433"/>
              </p:ext>
            </p:extLst>
          </p:nvPr>
        </p:nvGraphicFramePr>
        <p:xfrm>
          <a:off x="838200" y="2351898"/>
          <a:ext cx="1681334" cy="2232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334">
                  <a:extLst>
                    <a:ext uri="{9D8B030D-6E8A-4147-A177-3AD203B41FA5}">
                      <a16:colId xmlns:a16="http://schemas.microsoft.com/office/drawing/2014/main" val="2359599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De fem trad.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758418"/>
                  </a:ext>
                </a:extLst>
              </a:tr>
              <a:tr h="373306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/>
                          </a:solidFill>
                        </a:rPr>
                        <a:t>NRK P1</a:t>
                      </a:r>
                    </a:p>
                  </a:txBody>
                  <a:tcPr>
                    <a:solidFill>
                      <a:srgbClr val="0064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951860"/>
                  </a:ext>
                </a:extLst>
              </a:tr>
              <a:tr h="373306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/>
                          </a:solidFill>
                        </a:rPr>
                        <a:t>NRK P2</a:t>
                      </a:r>
                    </a:p>
                  </a:txBody>
                  <a:tcPr>
                    <a:solidFill>
                      <a:srgbClr val="0064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578015"/>
                  </a:ext>
                </a:extLst>
              </a:tr>
              <a:tr h="373306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/>
                          </a:solidFill>
                        </a:rPr>
                        <a:t>NRK P3</a:t>
                      </a:r>
                    </a:p>
                  </a:txBody>
                  <a:tcPr>
                    <a:solidFill>
                      <a:srgbClr val="0064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503163"/>
                  </a:ext>
                </a:extLst>
              </a:tr>
              <a:tr h="373306">
                <a:tc>
                  <a:txBody>
                    <a:bodyPr/>
                    <a:lstStyle/>
                    <a:p>
                      <a:r>
                        <a:rPr lang="nb-NO" dirty="0"/>
                        <a:t>P4</a:t>
                      </a:r>
                    </a:p>
                  </a:txBody>
                  <a:tcPr>
                    <a:solidFill>
                      <a:srgbClr val="8EB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05464"/>
                  </a:ext>
                </a:extLst>
              </a:tr>
              <a:tr h="373306">
                <a:tc>
                  <a:txBody>
                    <a:bodyPr/>
                    <a:lstStyle/>
                    <a:p>
                      <a:r>
                        <a:rPr lang="nb-NO" dirty="0"/>
                        <a:t>Radio</a:t>
                      </a:r>
                      <a:r>
                        <a:rPr lang="nb-NO" baseline="0" dirty="0"/>
                        <a:t> Norge</a:t>
                      </a:r>
                      <a:endParaRPr lang="nb-NO" dirty="0"/>
                    </a:p>
                  </a:txBody>
                  <a:tcPr>
                    <a:solidFill>
                      <a:srgbClr val="D5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122433"/>
                  </a:ext>
                </a:extLst>
              </a:tr>
            </a:tbl>
          </a:graphicData>
        </a:graphic>
      </p:graphicFrame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112849"/>
              </p:ext>
            </p:extLst>
          </p:nvPr>
        </p:nvGraphicFramePr>
        <p:xfrm>
          <a:off x="3225800" y="2351898"/>
          <a:ext cx="8128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9169">
                  <a:extLst>
                    <a:ext uri="{9D8B030D-6E8A-4147-A177-3AD203B41FA5}">
                      <a16:colId xmlns:a16="http://schemas.microsoft.com/office/drawing/2014/main" val="3357563679"/>
                    </a:ext>
                  </a:extLst>
                </a:gridCol>
                <a:gridCol w="4598831">
                  <a:extLst>
                    <a:ext uri="{9D8B030D-6E8A-4147-A177-3AD203B41FA5}">
                      <a16:colId xmlns:a16="http://schemas.microsoft.com/office/drawing/2014/main" val="3519780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De øvrige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805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/>
                          </a:solidFill>
                        </a:rPr>
                        <a:t>NRK Alltid Nyheter</a:t>
                      </a:r>
                    </a:p>
                  </a:txBody>
                  <a:tcPr>
                    <a:solidFill>
                      <a:srgbClr val="0064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P8 Pop</a:t>
                      </a:r>
                    </a:p>
                  </a:txBody>
                  <a:tcPr>
                    <a:solidFill>
                      <a:srgbClr val="8EB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208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/>
                          </a:solidFill>
                        </a:rPr>
                        <a:t>NRK mP3</a:t>
                      </a:r>
                    </a:p>
                  </a:txBody>
                  <a:tcPr>
                    <a:solidFill>
                      <a:srgbClr val="0064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NRJ</a:t>
                      </a:r>
                    </a:p>
                  </a:txBody>
                  <a:tcPr>
                    <a:solidFill>
                      <a:srgbClr val="8EB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454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/>
                          </a:solidFill>
                        </a:rPr>
                        <a:t>NRK Sport</a:t>
                      </a:r>
                    </a:p>
                  </a:txBody>
                  <a:tcPr>
                    <a:solidFill>
                      <a:srgbClr val="0064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Øvrige P4 (bl.a. P9 og P10)</a:t>
                      </a:r>
                    </a:p>
                  </a:txBody>
                  <a:tcPr>
                    <a:solidFill>
                      <a:srgbClr val="8EB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383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/>
                          </a:solidFill>
                        </a:rPr>
                        <a:t>NRK Klassisk</a:t>
                      </a:r>
                    </a:p>
                  </a:txBody>
                  <a:tcPr>
                    <a:solidFill>
                      <a:srgbClr val="0064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Kiss</a:t>
                      </a:r>
                    </a:p>
                  </a:txBody>
                  <a:tcPr>
                    <a:solidFill>
                      <a:srgbClr val="D5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396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/>
                          </a:solidFill>
                        </a:rPr>
                        <a:t>NRK</a:t>
                      </a:r>
                      <a:r>
                        <a:rPr lang="nb-NO" baseline="0" dirty="0">
                          <a:solidFill>
                            <a:schemeClr val="bg1"/>
                          </a:solidFill>
                        </a:rPr>
                        <a:t> P13</a:t>
                      </a:r>
                      <a:endParaRPr lang="nb-NO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4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Radio Rock</a:t>
                      </a:r>
                    </a:p>
                  </a:txBody>
                  <a:tcPr>
                    <a:solidFill>
                      <a:srgbClr val="D5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900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/>
                          </a:solidFill>
                        </a:rPr>
                        <a:t>NRK P1+</a:t>
                      </a:r>
                    </a:p>
                  </a:txBody>
                  <a:tcPr>
                    <a:solidFill>
                      <a:srgbClr val="0064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Norsk Pop</a:t>
                      </a:r>
                    </a:p>
                  </a:txBody>
                  <a:tcPr>
                    <a:solidFill>
                      <a:srgbClr val="D5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08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P5 Hits</a:t>
                      </a:r>
                    </a:p>
                  </a:txBody>
                  <a:tcPr>
                    <a:solidFill>
                      <a:srgbClr val="8EBE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Radio Topp 40</a:t>
                      </a:r>
                    </a:p>
                  </a:txBody>
                  <a:tcPr>
                    <a:solidFill>
                      <a:srgbClr val="D5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421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P6 Rock</a:t>
                      </a:r>
                    </a:p>
                  </a:txBody>
                  <a:tcPr>
                    <a:solidFill>
                      <a:srgbClr val="8EBE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Radio Vinyl</a:t>
                      </a:r>
                    </a:p>
                  </a:txBody>
                  <a:tcPr>
                    <a:solidFill>
                      <a:srgbClr val="D5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272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P7 Klem</a:t>
                      </a:r>
                    </a:p>
                  </a:txBody>
                  <a:tcPr>
                    <a:solidFill>
                      <a:srgbClr val="8EBE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 dirty="0"/>
                        <a:t>Øvrige Bauer (Radio 1 og P24-7 MIX)</a:t>
                      </a:r>
                    </a:p>
                  </a:txBody>
                  <a:tcPr>
                    <a:solidFill>
                      <a:srgbClr val="D5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299341"/>
                  </a:ext>
                </a:extLst>
              </a:tr>
            </a:tbl>
          </a:graphicData>
        </a:graphic>
      </p:graphicFrame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734846"/>
              </p:ext>
            </p:extLst>
          </p:nvPr>
        </p:nvGraphicFramePr>
        <p:xfrm>
          <a:off x="1678867" y="1650453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11030717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5100870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120679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NRK</a:t>
                      </a:r>
                    </a:p>
                  </a:txBody>
                  <a:tcPr>
                    <a:solidFill>
                      <a:srgbClr val="0064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P4 Gruppen</a:t>
                      </a:r>
                    </a:p>
                  </a:txBody>
                  <a:tcPr>
                    <a:solidFill>
                      <a:srgbClr val="8EBE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Bauer Media</a:t>
                      </a:r>
                    </a:p>
                  </a:txBody>
                  <a:tcPr>
                    <a:solidFill>
                      <a:srgbClr val="D5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099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128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E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29473" y="2949705"/>
            <a:ext cx="10515600" cy="1325563"/>
          </a:xfrm>
        </p:spPr>
        <p:txBody>
          <a:bodyPr/>
          <a:lstStyle/>
          <a:p>
            <a:r>
              <a:rPr lang="nb-NO" dirty="0"/>
              <a:t>DAGLIG DEKNING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0445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3935" y="365125"/>
            <a:ext cx="11765901" cy="1325563"/>
          </a:xfrm>
        </p:spPr>
        <p:txBody>
          <a:bodyPr>
            <a:normAutofit/>
          </a:bodyPr>
          <a:lstStyle/>
          <a:p>
            <a:pPr algn="ctr"/>
            <a:r>
              <a:rPr lang="nb-NO" dirty="0"/>
              <a:t>Årlig utvikling fra 2014 til 2018</a:t>
            </a:r>
          </a:p>
        </p:txBody>
      </p:sp>
      <p:graphicFrame>
        <p:nvGraphicFramePr>
          <p:cNvPr id="13" name="Plassholder for innhold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5792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kstSylinder 13"/>
          <p:cNvSpPr txBox="1"/>
          <p:nvPr/>
        </p:nvSpPr>
        <p:spPr>
          <a:xfrm>
            <a:off x="1260987" y="6422923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Media/Norsk Gallup. De offisielle lyttertallene på nasjonalt nivå fra de elektroniske målingene (PPM). Alle ukedager. Befolkning 12+.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9594B30B-5B2D-4904-9B48-6A84133430B7}"/>
              </a:ext>
            </a:extLst>
          </p:cNvPr>
          <p:cNvSpPr txBox="1"/>
          <p:nvPr/>
        </p:nvSpPr>
        <p:spPr>
          <a:xfrm>
            <a:off x="223935" y="112991"/>
            <a:ext cx="533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DAGLIG DEKNING</a:t>
            </a:r>
          </a:p>
        </p:txBody>
      </p:sp>
    </p:spTree>
    <p:extLst>
      <p:ext uri="{BB962C8B-B14F-4D97-AF65-F5344CB8AC3E}">
        <p14:creationId xmlns:p14="http://schemas.microsoft.com/office/powerpoint/2010/main" val="312136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dirty="0"/>
              <a:t>Stabil utvikling. Marginal vekst hittil i 2018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0305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1246238" y="6422923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Media/Norsk Gallup. De offisielle lyttertallene på nasjonalt nivå fra de elektroniske målingene (PPM). Alle ukedager. Befolkning 12+.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5DF05DB-7C78-4EEE-A2AE-62E1C84B9D41}"/>
              </a:ext>
            </a:extLst>
          </p:cNvPr>
          <p:cNvSpPr txBox="1"/>
          <p:nvPr/>
        </p:nvSpPr>
        <p:spPr>
          <a:xfrm>
            <a:off x="223935" y="112991"/>
            <a:ext cx="533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DAGLIG DEKNING</a:t>
            </a:r>
          </a:p>
        </p:txBody>
      </p:sp>
    </p:spTree>
    <p:extLst>
      <p:ext uri="{BB962C8B-B14F-4D97-AF65-F5344CB8AC3E}">
        <p14:creationId xmlns:p14="http://schemas.microsoft.com/office/powerpoint/2010/main" val="4034439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Jevn utvikling hittil i 2018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9551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Media/Norsk Gallup. De offisielle lyttertallene på nasjonalt nivå fra de elektroniske målingene (PPM). Alle ukedager. Befolkning 12+.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E426DE66-0C23-4F44-8069-57DC3687968E}"/>
              </a:ext>
            </a:extLst>
          </p:cNvPr>
          <p:cNvSpPr txBox="1"/>
          <p:nvPr/>
        </p:nvSpPr>
        <p:spPr>
          <a:xfrm>
            <a:off x="223935" y="112991"/>
            <a:ext cx="533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DAGLIG DEKNING</a:t>
            </a:r>
          </a:p>
        </p:txBody>
      </p:sp>
    </p:spTree>
    <p:extLst>
      <p:ext uri="{BB962C8B-B14F-4D97-AF65-F5344CB8AC3E}">
        <p14:creationId xmlns:p14="http://schemas.microsoft.com/office/powerpoint/2010/main" val="4264000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9208" y="365125"/>
            <a:ext cx="11485984" cy="1325563"/>
          </a:xfrm>
        </p:spPr>
        <p:txBody>
          <a:bodyPr/>
          <a:lstStyle/>
          <a:p>
            <a:pPr algn="ctr"/>
            <a:r>
              <a:rPr lang="nb-NO" dirty="0"/>
              <a:t>Økning for NRK siden januar. Ellers stabilt.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1744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Media/Norsk Gallup. De offisielle lyttertallene på nasjonalt nivå fra de elektroniske målingene (PPM). Alle ukedager. Befolkning 12+.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0555BFC0-B8BF-4F7C-B055-A46C72B232B4}"/>
              </a:ext>
            </a:extLst>
          </p:cNvPr>
          <p:cNvSpPr txBox="1"/>
          <p:nvPr/>
        </p:nvSpPr>
        <p:spPr>
          <a:xfrm>
            <a:off x="223935" y="112991"/>
            <a:ext cx="533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DAGLIG DEKNING</a:t>
            </a:r>
          </a:p>
        </p:txBody>
      </p:sp>
    </p:spTree>
    <p:extLst>
      <p:ext uri="{BB962C8B-B14F-4D97-AF65-F5344CB8AC3E}">
        <p14:creationId xmlns:p14="http://schemas.microsoft.com/office/powerpoint/2010/main" val="680842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T mal 2015.potx" id="{CDF270B5-3712-4A77-9DAF-89F7AB7D5FEF}" vid="{463179A9-5D0A-4C63-A826-EDCC3F67A85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MT mal 2015</Template>
  <TotalTime>2158</TotalTime>
  <Words>1246</Words>
  <Application>Microsoft Office PowerPoint</Application>
  <PresentationFormat>Widescreen</PresentationFormat>
  <Paragraphs>193</Paragraphs>
  <Slides>27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27</vt:i4>
      </vt:variant>
    </vt:vector>
  </HeadingPairs>
  <TitlesOfParts>
    <vt:vector size="31" baseType="lpstr">
      <vt:lpstr>Arial</vt:lpstr>
      <vt:lpstr>Arial Narrow</vt:lpstr>
      <vt:lpstr>Calibri</vt:lpstr>
      <vt:lpstr>Office-tema</vt:lpstr>
      <vt:lpstr>Nasjonale radiokanaler</vt:lpstr>
      <vt:lpstr>Bakgrunn</vt:lpstr>
      <vt:lpstr>Begreper</vt:lpstr>
      <vt:lpstr>Oversikt over kanaler i undersøkelsen</vt:lpstr>
      <vt:lpstr>DAGLIG DEKNING</vt:lpstr>
      <vt:lpstr>Årlig utvikling fra 2014 til 2018</vt:lpstr>
      <vt:lpstr>Stabil utvikling. Marginal vekst hittil i 2018</vt:lpstr>
      <vt:lpstr>Jevn utvikling hittil i 2018</vt:lpstr>
      <vt:lpstr>Økning for NRK siden januar. Ellers stabilt.</vt:lpstr>
      <vt:lpstr>Status mars 2018</vt:lpstr>
      <vt:lpstr>Topp 10 - Endring sist måned</vt:lpstr>
      <vt:lpstr>2016 mot 2017 og mars 2018</vt:lpstr>
      <vt:lpstr>LYTTERTID</vt:lpstr>
      <vt:lpstr>Årlig utvikling fra 2014 til 2018</vt:lpstr>
      <vt:lpstr>3 lytterminutter tatt tilbake hittil i 2018 8 minutter ned siden januar 2017</vt:lpstr>
      <vt:lpstr>Økt lytting siden januar for begge grupper</vt:lpstr>
      <vt:lpstr>Økning for NRK og P4 hittil i 2018</vt:lpstr>
      <vt:lpstr>Status mars 2018</vt:lpstr>
      <vt:lpstr>2016 mot 2017 og mars 2018</vt:lpstr>
      <vt:lpstr>MARKEDSANDEL</vt:lpstr>
      <vt:lpstr>De kommersielle vinner marginalt terreng mot NRK hittil i 2018</vt:lpstr>
      <vt:lpstr>Kanalgrupper</vt:lpstr>
      <vt:lpstr>Tradisjonelle kanaler mot øvrige kanaler</vt:lpstr>
      <vt:lpstr>LOKALRADIO</vt:lpstr>
      <vt:lpstr>Bakgrunn</vt:lpstr>
      <vt:lpstr>Dekningstall i tusen lyttere 1/2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Nasjonale radiokanaler</dc:title>
  <dc:creator>Lars Tore Kletvang</dc:creator>
  <cp:lastModifiedBy>Line Langnes</cp:lastModifiedBy>
  <cp:revision>136</cp:revision>
  <cp:lastPrinted>2018-02-11T11:06:30Z</cp:lastPrinted>
  <dcterms:created xsi:type="dcterms:W3CDTF">2017-11-06T11:44:26Z</dcterms:created>
  <dcterms:modified xsi:type="dcterms:W3CDTF">2018-04-10T08:55:00Z</dcterms:modified>
</cp:coreProperties>
</file>