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57" r:id="rId3"/>
    <p:sldId id="287" r:id="rId4"/>
    <p:sldId id="260" r:id="rId5"/>
    <p:sldId id="291" r:id="rId6"/>
    <p:sldId id="290" r:id="rId7"/>
    <p:sldId id="261" r:id="rId8"/>
    <p:sldId id="262" r:id="rId9"/>
    <p:sldId id="263" r:id="rId10"/>
    <p:sldId id="264" r:id="rId11"/>
    <p:sldId id="265" r:id="rId12"/>
    <p:sldId id="267" r:id="rId13"/>
    <p:sldId id="270" r:id="rId14"/>
    <p:sldId id="271" r:id="rId15"/>
    <p:sldId id="276" r:id="rId16"/>
    <p:sldId id="272" r:id="rId17"/>
    <p:sldId id="273" r:id="rId18"/>
    <p:sldId id="274" r:id="rId19"/>
    <p:sldId id="275" r:id="rId20"/>
    <p:sldId id="278" r:id="rId21"/>
    <p:sldId id="279" r:id="rId22"/>
    <p:sldId id="280" r:id="rId23"/>
    <p:sldId id="281" r:id="rId24"/>
    <p:sldId id="282" r:id="rId25"/>
    <p:sldId id="283" r:id="rId26"/>
    <p:sldId id="284" r:id="rId27"/>
    <p:sldId id="285" r:id="rId28"/>
    <p:sldId id="286" r:id="rId29"/>
    <p:sldId id="288" r:id="rId30"/>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5" d="100"/>
          <a:sy n="115" d="100"/>
        </p:scale>
        <p:origin x="129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2F68B61-3677-6D40-A168-B20854C05D09}" type="datetimeFigureOut">
              <a:rPr lang="en-US" smtClean="0"/>
              <a:t>7/3/2015</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020E3E2-4331-8F4F-A2F9-90D4485CE9D1}" type="slidenum">
              <a:rPr lang="en-US" smtClean="0"/>
              <a:t>‹#›</a:t>
            </a:fld>
            <a:endParaRPr lang="en-US"/>
          </a:p>
        </p:txBody>
      </p:sp>
    </p:spTree>
    <p:extLst>
      <p:ext uri="{BB962C8B-B14F-4D97-AF65-F5344CB8AC3E}">
        <p14:creationId xmlns:p14="http://schemas.microsoft.com/office/powerpoint/2010/main" val="27618948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defTabSz="914400" eaLnBrk="0" fontAlgn="base" hangingPunct="0">
              <a:spcAft>
                <a:spcPct val="0"/>
              </a:spcAft>
              <a:buFontTx/>
              <a:buChar char="•"/>
            </a:pPr>
            <a:r>
              <a:rPr lang="nb-NO" altLang="nb-NO" sz="2400" kern="0" dirty="0" smtClean="0">
                <a:solidFill>
                  <a:srgbClr val="000000"/>
                </a:solidFill>
                <a:latin typeface="Arial"/>
                <a:ea typeface="ＭＳ Ｐゴシック"/>
              </a:rPr>
              <a:t>Definisjon i </a:t>
            </a:r>
            <a:r>
              <a:rPr lang="nb-NO" altLang="nb-NO" sz="2400" kern="0" dirty="0" err="1" smtClean="0">
                <a:solidFill>
                  <a:srgbClr val="000000"/>
                </a:solidFill>
                <a:latin typeface="Arial"/>
                <a:ea typeface="ＭＳ Ｐゴシック"/>
              </a:rPr>
              <a:t>beskl</a:t>
            </a:r>
            <a:r>
              <a:rPr lang="nb-NO" altLang="nb-NO" sz="2400" kern="0" dirty="0" smtClean="0">
                <a:solidFill>
                  <a:srgbClr val="000000"/>
                </a:solidFill>
                <a:latin typeface="Arial"/>
                <a:ea typeface="ＭＳ Ｐゴシック"/>
              </a:rPr>
              <a:t>. § 2 bokstav e): «den som har, eller har ervervet, rettighetene til tilgjengeliggjøring av bildeprogrammet på det norske markedet»</a:t>
            </a:r>
          </a:p>
          <a:p>
            <a:pPr lvl="1" defTabSz="914400" eaLnBrk="0" fontAlgn="base" hangingPunct="0">
              <a:spcAft>
                <a:spcPct val="0"/>
              </a:spcAft>
              <a:buSzPct val="80000"/>
              <a:buFont typeface="Times" panose="02020603050405020304" pitchFamily="18" charset="0"/>
              <a:buChar char="•"/>
            </a:pPr>
            <a:endParaRPr lang="nb-NO" altLang="nb-NO" sz="1700" kern="0" dirty="0" smtClean="0">
              <a:solidFill>
                <a:srgbClr val="00646B"/>
              </a:solidFill>
              <a:latin typeface="Arial"/>
              <a:ea typeface="ＭＳ Ｐゴシック"/>
            </a:endParaRPr>
          </a:p>
          <a:p>
            <a:pPr lvl="1" defTabSz="914400" eaLnBrk="0" fontAlgn="base" hangingPunct="0">
              <a:spcAft>
                <a:spcPct val="0"/>
              </a:spcAft>
              <a:buSzPct val="80000"/>
              <a:buFont typeface="Times" panose="02020603050405020304" pitchFamily="18" charset="0"/>
              <a:buChar char="•"/>
            </a:pPr>
            <a:r>
              <a:rPr lang="nb-NO" altLang="nb-NO" sz="1700" kern="0" dirty="0" smtClean="0">
                <a:solidFill>
                  <a:srgbClr val="00646B"/>
                </a:solidFill>
                <a:latin typeface="Arial"/>
                <a:ea typeface="ＭＳ Ｐゴシック"/>
              </a:rPr>
              <a:t>Den som har visnings- eller omsetningsrettighetene i Norge på den aktuelle plattformen, og som stiller programmet til rådighet for </a:t>
            </a:r>
            <a:r>
              <a:rPr lang="nb-NO" altLang="nb-NO" sz="1700" kern="0" dirty="0" err="1" smtClean="0">
                <a:solidFill>
                  <a:srgbClr val="00646B"/>
                </a:solidFill>
                <a:latin typeface="Arial"/>
                <a:ea typeface="ＭＳ Ｐゴシック"/>
              </a:rPr>
              <a:t>innholdstilbydere</a:t>
            </a:r>
            <a:r>
              <a:rPr lang="nb-NO" altLang="nb-NO" sz="1700" kern="0" dirty="0" smtClean="0">
                <a:solidFill>
                  <a:srgbClr val="00646B"/>
                </a:solidFill>
                <a:latin typeface="Arial"/>
                <a:ea typeface="ＭＳ Ｐゴシック"/>
              </a:rPr>
              <a:t> og/eller publikum i Norge (eks. film/videogramdistributør, fjernsynskringkaster, </a:t>
            </a:r>
            <a:r>
              <a:rPr lang="nb-NO" altLang="nb-NO" sz="1700" kern="0" dirty="0" err="1" smtClean="0">
                <a:solidFill>
                  <a:srgbClr val="00646B"/>
                </a:solidFill>
                <a:latin typeface="Arial"/>
                <a:ea typeface="ＭＳ Ｐゴシック"/>
              </a:rPr>
              <a:t>VoD</a:t>
            </a:r>
            <a:r>
              <a:rPr lang="nb-NO" altLang="nb-NO" sz="1700" kern="0" dirty="0" smtClean="0">
                <a:solidFill>
                  <a:srgbClr val="00646B"/>
                </a:solidFill>
                <a:latin typeface="Arial"/>
                <a:ea typeface="ＭＳ Ｐゴシック"/>
              </a:rPr>
              <a:t>-tilbyder/tilbyder av bestillingstjeneste)</a:t>
            </a:r>
          </a:p>
          <a:p>
            <a:pPr lvl="1" defTabSz="914400" eaLnBrk="0" fontAlgn="base" hangingPunct="0">
              <a:spcAft>
                <a:spcPct val="0"/>
              </a:spcAft>
              <a:buSzPct val="80000"/>
              <a:buFont typeface="Times" panose="02020603050405020304" pitchFamily="18" charset="0"/>
              <a:buChar char="•"/>
            </a:pPr>
            <a:endParaRPr lang="nb-NO" altLang="nb-NO" sz="1700" kern="0" dirty="0" smtClean="0">
              <a:solidFill>
                <a:srgbClr val="00646B"/>
              </a:solidFill>
              <a:latin typeface="Arial"/>
              <a:ea typeface="ＭＳ Ｐゴシック"/>
            </a:endParaRPr>
          </a:p>
          <a:p>
            <a:pPr lvl="1" defTabSz="914400" eaLnBrk="0" fontAlgn="base" hangingPunct="0">
              <a:spcAft>
                <a:spcPct val="0"/>
              </a:spcAft>
              <a:buSzPct val="80000"/>
              <a:buFont typeface="Times" panose="02020603050405020304" pitchFamily="18" charset="0"/>
              <a:buChar char="•"/>
            </a:pPr>
            <a:r>
              <a:rPr lang="nb-NO" altLang="nb-NO" sz="1700" kern="0" dirty="0" smtClean="0">
                <a:solidFill>
                  <a:srgbClr val="00646B"/>
                </a:solidFill>
                <a:latin typeface="Arial"/>
                <a:ea typeface="ＭＳ Ｐゴシック"/>
              </a:rPr>
              <a:t>En kino eller annen aktør kan bli bildeprogramdistributør i de tilfeller de </a:t>
            </a:r>
            <a:r>
              <a:rPr lang="nb-NO" altLang="nb-NO" sz="1700" kern="0" dirty="0" err="1" smtClean="0">
                <a:solidFill>
                  <a:srgbClr val="00646B"/>
                </a:solidFill>
                <a:latin typeface="Arial"/>
                <a:ea typeface="ＭＳ Ｐゴシック"/>
              </a:rPr>
              <a:t>direkteimporterer</a:t>
            </a:r>
            <a:r>
              <a:rPr lang="nb-NO" altLang="nb-NO" sz="1700" kern="0" dirty="0" smtClean="0">
                <a:solidFill>
                  <a:srgbClr val="00646B"/>
                </a:solidFill>
                <a:latin typeface="Arial"/>
                <a:ea typeface="ＭＳ Ｐゴシック"/>
              </a:rPr>
              <a:t> et bildeprogram fra utlandet</a:t>
            </a:r>
          </a:p>
          <a:p>
            <a:pPr lvl="1" defTabSz="914400" eaLnBrk="0" fontAlgn="base" hangingPunct="0">
              <a:spcAft>
                <a:spcPct val="0"/>
              </a:spcAft>
              <a:buSzPct val="80000"/>
              <a:buFont typeface="Times" panose="02020603050405020304" pitchFamily="18" charset="0"/>
              <a:buChar char="•"/>
            </a:pPr>
            <a:endParaRPr lang="nb-NO" altLang="nb-NO" sz="1700" kern="0" dirty="0" smtClean="0">
              <a:solidFill>
                <a:srgbClr val="00646B"/>
              </a:solidFill>
              <a:latin typeface="Arial"/>
              <a:ea typeface="ＭＳ Ｐゴシック"/>
            </a:endParaRPr>
          </a:p>
          <a:p>
            <a:pPr lvl="1" defTabSz="914400" eaLnBrk="0" fontAlgn="base" hangingPunct="0">
              <a:spcAft>
                <a:spcPct val="0"/>
              </a:spcAft>
              <a:buSzPct val="80000"/>
              <a:buFont typeface="Times" panose="02020603050405020304" pitchFamily="18" charset="0"/>
              <a:buChar char="•"/>
            </a:pPr>
            <a:endParaRPr lang="nb-NO" altLang="nb-NO" sz="1700" kern="0" dirty="0" smtClean="0">
              <a:solidFill>
                <a:srgbClr val="00646B"/>
              </a:solidFill>
              <a:latin typeface="Arial"/>
              <a:ea typeface="ＭＳ Ｐゴシック"/>
            </a:endParaRPr>
          </a:p>
          <a:p>
            <a:pPr lvl="1" defTabSz="914400" eaLnBrk="0" fontAlgn="base" hangingPunct="0">
              <a:spcAft>
                <a:spcPct val="0"/>
              </a:spcAft>
              <a:buSzPct val="80000"/>
              <a:buFont typeface="Times" panose="02020603050405020304" pitchFamily="18" charset="0"/>
              <a:buChar char="•"/>
            </a:pPr>
            <a:r>
              <a:rPr lang="nb-NO" altLang="nb-NO" sz="1700" kern="0" dirty="0" smtClean="0">
                <a:solidFill>
                  <a:srgbClr val="00646B"/>
                </a:solidFill>
                <a:latin typeface="Arial"/>
                <a:ea typeface="ＭＳ Ｐゴシック"/>
              </a:rPr>
              <a:t>Rent tekniske videreformidlere (infrastruktureiere, nettoperatører) omfattes ikke (eks. Canal Digital, </a:t>
            </a:r>
            <a:r>
              <a:rPr lang="nb-NO" altLang="nb-NO" sz="1700" kern="0" dirty="0" err="1" smtClean="0">
                <a:solidFill>
                  <a:srgbClr val="00646B"/>
                </a:solidFill>
                <a:latin typeface="Arial"/>
                <a:ea typeface="ＭＳ Ｐゴシック"/>
              </a:rPr>
              <a:t>Get</a:t>
            </a:r>
            <a:r>
              <a:rPr lang="nb-NO" altLang="nb-NO" sz="1700" kern="0" dirty="0" smtClean="0">
                <a:solidFill>
                  <a:srgbClr val="00646B"/>
                </a:solidFill>
                <a:latin typeface="Arial"/>
                <a:ea typeface="ＭＳ Ｐゴシック"/>
              </a:rPr>
              <a:t>) </a:t>
            </a:r>
          </a:p>
          <a:p>
            <a:endParaRPr lang="nb-NO" dirty="0"/>
          </a:p>
        </p:txBody>
      </p:sp>
      <p:sp>
        <p:nvSpPr>
          <p:cNvPr id="4" name="Plassholder for lysbildenummer 3"/>
          <p:cNvSpPr>
            <a:spLocks noGrp="1"/>
          </p:cNvSpPr>
          <p:nvPr>
            <p:ph type="sldNum" sz="quarter" idx="10"/>
          </p:nvPr>
        </p:nvSpPr>
        <p:spPr/>
        <p:txBody>
          <a:bodyPr/>
          <a:lstStyle/>
          <a:p>
            <a:fld id="{2020E3E2-4331-8F4F-A2F9-90D4485CE9D1}" type="slidenum">
              <a:rPr lang="en-US" smtClean="0"/>
              <a:t>12</a:t>
            </a:fld>
            <a:endParaRPr lang="en-US"/>
          </a:p>
        </p:txBody>
      </p:sp>
    </p:spTree>
    <p:extLst>
      <p:ext uri="{BB962C8B-B14F-4D97-AF65-F5344CB8AC3E}">
        <p14:creationId xmlns:p14="http://schemas.microsoft.com/office/powerpoint/2010/main" val="521781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BAF63D5-4B8B-42C8-A89C-A5F254DFBF70}" type="slidenum">
              <a:rPr lang="en-US" altLang="nb-NO" sz="1200"/>
              <a:pPr/>
              <a:t>29</a:t>
            </a:fld>
            <a:endParaRPr lang="en-US" altLang="nb-NO" sz="1200"/>
          </a:p>
        </p:txBody>
      </p:sp>
      <p:sp>
        <p:nvSpPr>
          <p:cNvPr id="75779" name="Rectangle 2"/>
          <p:cNvSpPr>
            <a:spLocks noGrp="1" noRot="1" noChangeAspect="1" noChangeArrowheads="1" noTextEdit="1"/>
          </p:cNvSpPr>
          <p:nvPr>
            <p:ph type="sldImg"/>
          </p:nvPr>
        </p:nvSpPr>
        <p:spPr>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nb-NO" altLang="nb-NO" smtClean="0"/>
          </a:p>
        </p:txBody>
      </p:sp>
    </p:spTree>
    <p:extLst>
      <p:ext uri="{BB962C8B-B14F-4D97-AF65-F5344CB8AC3E}">
        <p14:creationId xmlns:p14="http://schemas.microsoft.com/office/powerpoint/2010/main" val="1490736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b-NO"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147A40F-BB95-5849-845F-C1C4D70214F1}" type="datetimeFigureOut">
              <a:rPr lang="en-US" smtClean="0"/>
              <a:t>7/3/2015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9F3FBF-B410-5348-A21C-116818A8EE83}" type="slidenum">
              <a:rPr lang="en-US" smtClean="0"/>
              <a:t>‹#›</a:t>
            </a:fld>
            <a:endParaRPr lang="en-US"/>
          </a:p>
        </p:txBody>
      </p:sp>
    </p:spTree>
    <p:extLst>
      <p:ext uri="{BB962C8B-B14F-4D97-AF65-F5344CB8AC3E}">
        <p14:creationId xmlns:p14="http://schemas.microsoft.com/office/powerpoint/2010/main" val="3937487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147A40F-BB95-5849-845F-C1C4D70214F1}" type="datetimeFigureOut">
              <a:rPr lang="en-US" smtClean="0"/>
              <a:t>7/3/2015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9F3FBF-B410-5348-A21C-116818A8EE83}" type="slidenum">
              <a:rPr lang="en-US" smtClean="0"/>
              <a:t>‹#›</a:t>
            </a:fld>
            <a:endParaRPr lang="en-US"/>
          </a:p>
        </p:txBody>
      </p:sp>
    </p:spTree>
    <p:extLst>
      <p:ext uri="{BB962C8B-B14F-4D97-AF65-F5344CB8AC3E}">
        <p14:creationId xmlns:p14="http://schemas.microsoft.com/office/powerpoint/2010/main" val="4055704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b-NO"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147A40F-BB95-5849-845F-C1C4D70214F1}" type="datetimeFigureOut">
              <a:rPr lang="en-US" smtClean="0"/>
              <a:t>7/3/2015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9F3FBF-B410-5348-A21C-116818A8EE83}" type="slidenum">
              <a:rPr lang="en-US" smtClean="0"/>
              <a:t>‹#›</a:t>
            </a:fld>
            <a:endParaRPr lang="en-US"/>
          </a:p>
        </p:txBody>
      </p:sp>
    </p:spTree>
    <p:extLst>
      <p:ext uri="{BB962C8B-B14F-4D97-AF65-F5344CB8AC3E}">
        <p14:creationId xmlns:p14="http://schemas.microsoft.com/office/powerpoint/2010/main" val="1885424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en-US"/>
          </a:p>
        </p:txBody>
      </p:sp>
      <p:sp>
        <p:nvSpPr>
          <p:cNvPr id="3" name="Content Placeholder 2"/>
          <p:cNvSpPr>
            <a:spLocks noGrp="1"/>
          </p:cNvSpPr>
          <p:nvPr>
            <p:ph idx="1"/>
          </p:nvPr>
        </p:nvSpPr>
        <p:spPr/>
        <p:txBody>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147A40F-BB95-5849-845F-C1C4D70214F1}" type="datetimeFigureOut">
              <a:rPr lang="en-US" smtClean="0"/>
              <a:t>7/3/2015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9F3FBF-B410-5348-A21C-116818A8EE83}" type="slidenum">
              <a:rPr lang="en-US" smtClean="0"/>
              <a:t>‹#›</a:t>
            </a:fld>
            <a:endParaRPr lang="en-US"/>
          </a:p>
        </p:txBody>
      </p:sp>
    </p:spTree>
    <p:extLst>
      <p:ext uri="{BB962C8B-B14F-4D97-AF65-F5344CB8AC3E}">
        <p14:creationId xmlns:p14="http://schemas.microsoft.com/office/powerpoint/2010/main" val="1191419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b-NO"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147A40F-BB95-5849-845F-C1C4D70214F1}" type="datetimeFigureOut">
              <a:rPr lang="en-US" smtClean="0"/>
              <a:t>7/3/2015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9F3FBF-B410-5348-A21C-116818A8EE83}" type="slidenum">
              <a:rPr lang="en-US" smtClean="0"/>
              <a:t>‹#›</a:t>
            </a:fld>
            <a:endParaRPr lang="en-US"/>
          </a:p>
        </p:txBody>
      </p:sp>
    </p:spTree>
    <p:extLst>
      <p:ext uri="{BB962C8B-B14F-4D97-AF65-F5344CB8AC3E}">
        <p14:creationId xmlns:p14="http://schemas.microsoft.com/office/powerpoint/2010/main" val="2725875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147A40F-BB95-5849-845F-C1C4D70214F1}" type="datetimeFigureOut">
              <a:rPr lang="en-US" smtClean="0"/>
              <a:t>7/3/2015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9F3FBF-B410-5348-A21C-116818A8EE83}" type="slidenum">
              <a:rPr lang="en-US" smtClean="0"/>
              <a:t>‹#›</a:t>
            </a:fld>
            <a:endParaRPr lang="en-US"/>
          </a:p>
        </p:txBody>
      </p:sp>
    </p:spTree>
    <p:extLst>
      <p:ext uri="{BB962C8B-B14F-4D97-AF65-F5344CB8AC3E}">
        <p14:creationId xmlns:p14="http://schemas.microsoft.com/office/powerpoint/2010/main" val="276048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147A40F-BB95-5849-845F-C1C4D70214F1}" type="datetimeFigureOut">
              <a:rPr lang="en-US" smtClean="0"/>
              <a:t>7/3/2015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9F3FBF-B410-5348-A21C-116818A8EE83}" type="slidenum">
              <a:rPr lang="en-US" smtClean="0"/>
              <a:t>‹#›</a:t>
            </a:fld>
            <a:endParaRPr lang="en-US"/>
          </a:p>
        </p:txBody>
      </p:sp>
    </p:spTree>
    <p:extLst>
      <p:ext uri="{BB962C8B-B14F-4D97-AF65-F5344CB8AC3E}">
        <p14:creationId xmlns:p14="http://schemas.microsoft.com/office/powerpoint/2010/main" val="93675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147A40F-BB95-5849-845F-C1C4D70214F1}" type="datetimeFigureOut">
              <a:rPr lang="en-US" smtClean="0"/>
              <a:t>7/3/2015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9F3FBF-B410-5348-A21C-116818A8EE83}" type="slidenum">
              <a:rPr lang="en-US" smtClean="0"/>
              <a:t>‹#›</a:t>
            </a:fld>
            <a:endParaRPr lang="en-US"/>
          </a:p>
        </p:txBody>
      </p:sp>
    </p:spTree>
    <p:extLst>
      <p:ext uri="{BB962C8B-B14F-4D97-AF65-F5344CB8AC3E}">
        <p14:creationId xmlns:p14="http://schemas.microsoft.com/office/powerpoint/2010/main" val="527489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147A40F-BB95-5849-845F-C1C4D70214F1}" type="datetimeFigureOut">
              <a:rPr lang="en-US" smtClean="0"/>
              <a:t>7/3/2015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9F3FBF-B410-5348-A21C-116818A8EE83}" type="slidenum">
              <a:rPr lang="en-US" smtClean="0"/>
              <a:t>‹#›</a:t>
            </a:fld>
            <a:endParaRPr lang="en-US"/>
          </a:p>
        </p:txBody>
      </p:sp>
    </p:spTree>
    <p:extLst>
      <p:ext uri="{BB962C8B-B14F-4D97-AF65-F5344CB8AC3E}">
        <p14:creationId xmlns:p14="http://schemas.microsoft.com/office/powerpoint/2010/main" val="4119826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b-NO"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147A40F-BB95-5849-845F-C1C4D70214F1}" type="datetimeFigureOut">
              <a:rPr lang="en-US" smtClean="0"/>
              <a:t>7/3/2015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9F3FBF-B410-5348-A21C-116818A8EE83}" type="slidenum">
              <a:rPr lang="en-US" smtClean="0"/>
              <a:t>‹#›</a:t>
            </a:fld>
            <a:endParaRPr lang="en-US"/>
          </a:p>
        </p:txBody>
      </p:sp>
    </p:spTree>
    <p:extLst>
      <p:ext uri="{BB962C8B-B14F-4D97-AF65-F5344CB8AC3E}">
        <p14:creationId xmlns:p14="http://schemas.microsoft.com/office/powerpoint/2010/main" val="429085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b-NO"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147A40F-BB95-5849-845F-C1C4D70214F1}" type="datetimeFigureOut">
              <a:rPr lang="en-US" smtClean="0"/>
              <a:t>7/3/2015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9F3FBF-B410-5348-A21C-116818A8EE83}" type="slidenum">
              <a:rPr lang="en-US" smtClean="0"/>
              <a:t>‹#›</a:t>
            </a:fld>
            <a:endParaRPr lang="en-US"/>
          </a:p>
        </p:txBody>
      </p:sp>
    </p:spTree>
    <p:extLst>
      <p:ext uri="{BB962C8B-B14F-4D97-AF65-F5344CB8AC3E}">
        <p14:creationId xmlns:p14="http://schemas.microsoft.com/office/powerpoint/2010/main" val="1701189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dirty="0" err="1" smtClean="0"/>
              <a:t>Click</a:t>
            </a:r>
            <a:r>
              <a:rPr lang="nb-NO" dirty="0" smtClean="0"/>
              <a:t> to </a:t>
            </a:r>
            <a:r>
              <a:rPr lang="nb-NO" dirty="0" err="1" smtClean="0"/>
              <a:t>edit</a:t>
            </a:r>
            <a:r>
              <a:rPr lang="nb-NO" dirty="0" smtClean="0"/>
              <a:t> Master </a:t>
            </a:r>
            <a:r>
              <a:rPr lang="nb-NO" dirty="0" err="1" smtClean="0"/>
              <a:t>text</a:t>
            </a:r>
            <a:r>
              <a:rPr lang="nb-NO" dirty="0" smtClean="0"/>
              <a:t> styles</a:t>
            </a:r>
          </a:p>
          <a:p>
            <a:pPr lvl="1"/>
            <a:r>
              <a:rPr lang="nb-NO" dirty="0" smtClean="0"/>
              <a:t>Second </a:t>
            </a:r>
            <a:r>
              <a:rPr lang="nb-NO" dirty="0" err="1" smtClean="0"/>
              <a:t>level</a:t>
            </a:r>
            <a:endParaRPr lang="nb-NO" dirty="0" smtClean="0"/>
          </a:p>
          <a:p>
            <a:pPr lvl="2"/>
            <a:r>
              <a:rPr lang="nb-NO" dirty="0" smtClean="0"/>
              <a:t>Third </a:t>
            </a:r>
            <a:r>
              <a:rPr lang="nb-NO" dirty="0" err="1" smtClean="0"/>
              <a:t>level</a:t>
            </a:r>
            <a:endParaRPr lang="nb-NO" dirty="0" smtClean="0"/>
          </a:p>
          <a:p>
            <a:pPr lvl="3"/>
            <a:r>
              <a:rPr lang="nb-NO" dirty="0" err="1" smtClean="0"/>
              <a:t>Fourth</a:t>
            </a:r>
            <a:r>
              <a:rPr lang="nb-NO" dirty="0" smtClean="0"/>
              <a:t> </a:t>
            </a:r>
            <a:r>
              <a:rPr lang="nb-NO" dirty="0" err="1" smtClean="0"/>
              <a:t>level</a:t>
            </a:r>
            <a:endParaRPr lang="nb-NO" dirty="0" smtClean="0"/>
          </a:p>
          <a:p>
            <a:pPr lvl="4"/>
            <a:r>
              <a:rPr lang="nb-NO" dirty="0" smtClean="0"/>
              <a:t>Fifth </a:t>
            </a:r>
            <a:r>
              <a:rPr lang="nb-NO" dirty="0" err="1" smtClean="0"/>
              <a:t>level</a:t>
            </a:r>
            <a:endParaRPr lang="en-US" dirty="0"/>
          </a:p>
        </p:txBody>
      </p:sp>
      <p:sp>
        <p:nvSpPr>
          <p:cNvPr id="5" name="Footer Placeholder 4"/>
          <p:cNvSpPr>
            <a:spLocks noGrp="1"/>
          </p:cNvSpPr>
          <p:nvPr>
            <p:ph type="ftr" sz="quarter" idx="3"/>
          </p:nvPr>
        </p:nvSpPr>
        <p:spPr>
          <a:xfrm>
            <a:off x="3124200" y="650452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En </a:t>
            </a:r>
            <a:r>
              <a:rPr lang="en-US" dirty="0" err="1" smtClean="0"/>
              <a:t>tittel</a:t>
            </a:r>
            <a:r>
              <a:rPr lang="en-US" dirty="0" smtClean="0"/>
              <a:t> her …</a:t>
            </a:r>
            <a:endParaRPr lang="en-US" dirty="0"/>
          </a:p>
        </p:txBody>
      </p:sp>
      <p:sp>
        <p:nvSpPr>
          <p:cNvPr id="6" name="Slide Number Placeholder 5"/>
          <p:cNvSpPr>
            <a:spLocks noGrp="1"/>
          </p:cNvSpPr>
          <p:nvPr>
            <p:ph type="sldNum" sz="quarter" idx="4"/>
          </p:nvPr>
        </p:nvSpPr>
        <p:spPr>
          <a:xfrm>
            <a:off x="8043332" y="6497470"/>
            <a:ext cx="64346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9F3FBF-B410-5348-A21C-116818A8EE83}" type="slidenum">
              <a:rPr lang="en-US" smtClean="0"/>
              <a:t>‹#›</a:t>
            </a:fld>
            <a:endParaRPr lang="en-US"/>
          </a:p>
        </p:txBody>
      </p:sp>
    </p:spTree>
    <p:extLst>
      <p:ext uri="{BB962C8B-B14F-4D97-AF65-F5344CB8AC3E}">
        <p14:creationId xmlns:p14="http://schemas.microsoft.com/office/powerpoint/2010/main" val="1549032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www.medietilsynet.no/filmdatabase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line.langnes@medietilsynet.no"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1681" y="1235242"/>
            <a:ext cx="8141197" cy="1412694"/>
          </a:xfrm>
          <a:prstGeom prst="rect">
            <a:avLst/>
          </a:prstGeom>
          <a:noFill/>
        </p:spPr>
        <p:txBody>
          <a:bodyPr wrap="square" rtlCol="0">
            <a:spAutoFit/>
          </a:bodyPr>
          <a:lstStyle/>
          <a:p>
            <a:pPr algn="ctr">
              <a:lnSpc>
                <a:spcPct val="110000"/>
              </a:lnSpc>
            </a:pPr>
            <a:r>
              <a:rPr lang="en-US" dirty="0" smtClean="0"/>
              <a:t>   </a:t>
            </a:r>
            <a:r>
              <a:rPr lang="nb-NO" sz="3600" b="1" dirty="0" smtClean="0">
                <a:latin typeface="Georgia"/>
              </a:rPr>
              <a:t>Ny lov om beskyttelse av barn</a:t>
            </a:r>
            <a:endParaRPr lang="nb-NO" sz="3600" b="1" dirty="0" smtClean="0">
              <a:latin typeface="Georgia"/>
              <a:cs typeface="Georgia"/>
            </a:endParaRPr>
          </a:p>
          <a:p>
            <a:pPr algn="ctr">
              <a:lnSpc>
                <a:spcPct val="110000"/>
              </a:lnSpc>
            </a:pPr>
            <a:r>
              <a:rPr lang="nb-NO" sz="2400" b="1" dirty="0" smtClean="0">
                <a:latin typeface="Georgia"/>
                <a:cs typeface="Georgia"/>
              </a:rPr>
              <a:t>Presentasjon av lovens hovedinnhold</a:t>
            </a:r>
            <a:r>
              <a:rPr lang="nb-NO" b="1" dirty="0">
                <a:solidFill>
                  <a:srgbClr val="00646B"/>
                </a:solidFill>
                <a:latin typeface="Georgia"/>
                <a:cs typeface="Georgia"/>
              </a:rPr>
              <a:t/>
            </a:r>
            <a:br>
              <a:rPr lang="nb-NO" b="1" dirty="0">
                <a:solidFill>
                  <a:srgbClr val="00646B"/>
                </a:solidFill>
                <a:latin typeface="Georgia"/>
                <a:cs typeface="Georgia"/>
              </a:rPr>
            </a:br>
            <a:endParaRPr lang="en-US" dirty="0">
              <a:latin typeface="Georgia"/>
              <a:cs typeface="Georgia"/>
            </a:endParaRPr>
          </a:p>
        </p:txBody>
      </p:sp>
      <p:pic>
        <p:nvPicPr>
          <p:cNvPr id="3" name="Picture 2" descr="side 1 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68752"/>
            <a:ext cx="9144000" cy="3889248"/>
          </a:xfrm>
          <a:prstGeom prst="rect">
            <a:avLst/>
          </a:prstGeom>
        </p:spPr>
      </p:pic>
    </p:spTree>
    <p:extLst>
      <p:ext uri="{BB962C8B-B14F-4D97-AF65-F5344CB8AC3E}">
        <p14:creationId xmlns:p14="http://schemas.microsoft.com/office/powerpoint/2010/main" val="10983368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ltLang="nb-NO" dirty="0"/>
              <a:t>Nye aldersgrenser</a:t>
            </a:r>
            <a:endParaRPr lang="en-US" dirty="0"/>
          </a:p>
        </p:txBody>
      </p:sp>
      <p:sp>
        <p:nvSpPr>
          <p:cNvPr id="3" name="Content Placeholder 2"/>
          <p:cNvSpPr>
            <a:spLocks noGrp="1"/>
          </p:cNvSpPr>
          <p:nvPr>
            <p:ph idx="1"/>
          </p:nvPr>
        </p:nvSpPr>
        <p:spPr/>
        <p:txBody>
          <a:bodyPr/>
          <a:lstStyle/>
          <a:p>
            <a:pPr lvl="0" defTabSz="914400" eaLnBrk="0" fontAlgn="base" hangingPunct="0">
              <a:spcAft>
                <a:spcPct val="0"/>
              </a:spcAft>
              <a:buFontTx/>
              <a:buChar char="•"/>
            </a:pPr>
            <a:r>
              <a:rPr lang="nb-NO" altLang="nb-NO" sz="2400" kern="0" dirty="0">
                <a:solidFill>
                  <a:srgbClr val="000000"/>
                </a:solidFill>
                <a:latin typeface="Arial"/>
                <a:ea typeface="ＭＳ Ｐゴシック"/>
              </a:rPr>
              <a:t>Alle</a:t>
            </a:r>
          </a:p>
          <a:p>
            <a:pPr lvl="0" defTabSz="914400" eaLnBrk="0" fontAlgn="base" hangingPunct="0">
              <a:spcAft>
                <a:spcPct val="0"/>
              </a:spcAft>
              <a:buFontTx/>
              <a:buChar char="•"/>
            </a:pPr>
            <a:r>
              <a:rPr lang="nb-NO" altLang="nb-NO" sz="2400" kern="0" dirty="0">
                <a:solidFill>
                  <a:srgbClr val="000000"/>
                </a:solidFill>
                <a:latin typeface="Arial"/>
                <a:ea typeface="ＭＳ Ｐゴシック"/>
              </a:rPr>
              <a:t>6 år</a:t>
            </a:r>
          </a:p>
          <a:p>
            <a:pPr lvl="0" defTabSz="914400" eaLnBrk="0" fontAlgn="base" hangingPunct="0">
              <a:spcAft>
                <a:spcPct val="0"/>
              </a:spcAft>
              <a:buFontTx/>
              <a:buChar char="•"/>
            </a:pPr>
            <a:r>
              <a:rPr lang="nb-NO" altLang="nb-NO" sz="2400" kern="0" dirty="0">
                <a:solidFill>
                  <a:srgbClr val="000000"/>
                </a:solidFill>
                <a:latin typeface="Arial"/>
                <a:ea typeface="ＭＳ Ｐゴシック"/>
              </a:rPr>
              <a:t>9 år</a:t>
            </a:r>
          </a:p>
          <a:p>
            <a:pPr lvl="0" defTabSz="914400" eaLnBrk="0" fontAlgn="base" hangingPunct="0">
              <a:spcAft>
                <a:spcPct val="0"/>
              </a:spcAft>
              <a:buFontTx/>
              <a:buChar char="•"/>
            </a:pPr>
            <a:r>
              <a:rPr lang="nb-NO" altLang="nb-NO" sz="2400" kern="0" dirty="0">
                <a:solidFill>
                  <a:srgbClr val="000000"/>
                </a:solidFill>
                <a:latin typeface="Arial"/>
                <a:ea typeface="ＭＳ Ｐゴシック"/>
              </a:rPr>
              <a:t>12 år</a:t>
            </a:r>
          </a:p>
          <a:p>
            <a:pPr lvl="0" defTabSz="914400" eaLnBrk="0" fontAlgn="base" hangingPunct="0">
              <a:spcAft>
                <a:spcPct val="0"/>
              </a:spcAft>
              <a:buFontTx/>
              <a:buChar char="•"/>
            </a:pPr>
            <a:r>
              <a:rPr lang="nb-NO" altLang="nb-NO" sz="2400" kern="0" dirty="0">
                <a:solidFill>
                  <a:srgbClr val="000000"/>
                </a:solidFill>
                <a:latin typeface="Arial"/>
                <a:ea typeface="ＭＳ Ｐゴシック"/>
              </a:rPr>
              <a:t>15 år</a:t>
            </a:r>
          </a:p>
          <a:p>
            <a:pPr lvl="0" defTabSz="914400" eaLnBrk="0" fontAlgn="base" hangingPunct="0">
              <a:spcAft>
                <a:spcPct val="0"/>
              </a:spcAft>
              <a:buFontTx/>
              <a:buChar char="•"/>
            </a:pPr>
            <a:r>
              <a:rPr lang="nb-NO" altLang="nb-NO" sz="2400" kern="0" dirty="0">
                <a:solidFill>
                  <a:srgbClr val="000000"/>
                </a:solidFill>
                <a:latin typeface="Arial"/>
                <a:ea typeface="ＭＳ Ｐゴシック"/>
              </a:rPr>
              <a:t>18 år</a:t>
            </a:r>
          </a:p>
          <a:p>
            <a:pPr lvl="0" defTabSz="914400" eaLnBrk="0" fontAlgn="base" hangingPunct="0">
              <a:spcAft>
                <a:spcPct val="0"/>
              </a:spcAft>
              <a:buFontTx/>
              <a:buChar char="•"/>
            </a:pPr>
            <a:endParaRPr lang="nb-NO" altLang="nb-NO" sz="2400" kern="0" dirty="0">
              <a:solidFill>
                <a:srgbClr val="000000"/>
              </a:solidFill>
              <a:latin typeface="Arial"/>
              <a:ea typeface="ＭＳ Ｐゴシック"/>
            </a:endParaRPr>
          </a:p>
          <a:p>
            <a:endParaRPr lang="en-US" dirty="0"/>
          </a:p>
        </p:txBody>
      </p:sp>
      <p:pic>
        <p:nvPicPr>
          <p:cNvPr id="4" name="Picture 3" descr="Bunnlinj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70320"/>
            <a:ext cx="9144000" cy="487680"/>
          </a:xfrm>
          <a:prstGeom prst="rect">
            <a:avLst/>
          </a:prstGeom>
        </p:spPr>
      </p:pic>
      <p:sp>
        <p:nvSpPr>
          <p:cNvPr id="5" name="Footer Placeholder 4"/>
          <p:cNvSpPr>
            <a:spLocks noGrp="1"/>
          </p:cNvSpPr>
          <p:nvPr>
            <p:ph type="ftr" sz="quarter" idx="11"/>
          </p:nvPr>
        </p:nvSpPr>
        <p:spPr/>
        <p:txBody>
          <a:bodyPr/>
          <a:lstStyle/>
          <a:p>
            <a:r>
              <a:rPr lang="da-DK" smtClean="0">
                <a:solidFill>
                  <a:prstClr val="black">
                    <a:tint val="75000"/>
                  </a:prstClr>
                </a:solidFill>
              </a:rPr>
              <a:t>Medietilsynet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9F3FBF-B410-5348-A21C-116818A8EE83}" type="slidenum">
              <a:rPr lang="en-US" smtClean="0">
                <a:solidFill>
                  <a:prstClr val="black">
                    <a:tint val="75000"/>
                  </a:prstClr>
                </a:solidFill>
              </a:rPr>
              <a:pPr/>
              <a:t>10</a:t>
            </a:fld>
            <a:endParaRPr lang="en-US">
              <a:solidFill>
                <a:prstClr val="black">
                  <a:tint val="75000"/>
                </a:prstClr>
              </a:solidFill>
            </a:endParaRPr>
          </a:p>
        </p:txBody>
      </p:sp>
      <p:pic>
        <p:nvPicPr>
          <p:cNvPr id="7" name="Bilde 6"/>
          <p:cNvPicPr>
            <a:picLocks noChangeAspect="1"/>
          </p:cNvPicPr>
          <p:nvPr/>
        </p:nvPicPr>
        <p:blipFill>
          <a:blip r:embed="rId3"/>
          <a:stretch>
            <a:fillRect/>
          </a:stretch>
        </p:blipFill>
        <p:spPr>
          <a:xfrm>
            <a:off x="3660535" y="1901508"/>
            <a:ext cx="2591025" cy="1944793"/>
          </a:xfrm>
          <a:prstGeom prst="rect">
            <a:avLst/>
          </a:prstGeom>
        </p:spPr>
      </p:pic>
      <p:pic>
        <p:nvPicPr>
          <p:cNvPr id="8" name="Bilde 7"/>
          <p:cNvPicPr>
            <a:picLocks noChangeAspect="1"/>
          </p:cNvPicPr>
          <p:nvPr/>
        </p:nvPicPr>
        <p:blipFill>
          <a:blip r:embed="rId4"/>
          <a:stretch>
            <a:fillRect/>
          </a:stretch>
        </p:blipFill>
        <p:spPr>
          <a:xfrm>
            <a:off x="1865166" y="4940776"/>
            <a:ext cx="4846740" cy="725487"/>
          </a:xfrm>
          <a:prstGeom prst="rect">
            <a:avLst/>
          </a:prstGeom>
        </p:spPr>
      </p:pic>
    </p:spTree>
    <p:extLst>
      <p:ext uri="{BB962C8B-B14F-4D97-AF65-F5344CB8AC3E}">
        <p14:creationId xmlns:p14="http://schemas.microsoft.com/office/powerpoint/2010/main" val="10103477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Kinofilm</a:t>
            </a:r>
            <a:endParaRPr lang="en-US" dirty="0"/>
          </a:p>
        </p:txBody>
      </p:sp>
      <p:sp>
        <p:nvSpPr>
          <p:cNvPr id="3" name="Content Placeholder 2"/>
          <p:cNvSpPr>
            <a:spLocks noGrp="1"/>
          </p:cNvSpPr>
          <p:nvPr>
            <p:ph idx="1"/>
          </p:nvPr>
        </p:nvSpPr>
        <p:spPr/>
        <p:txBody>
          <a:bodyPr/>
          <a:lstStyle/>
          <a:p>
            <a:pPr lvl="0" defTabSz="914400" eaLnBrk="0" fontAlgn="base" hangingPunct="0">
              <a:spcAft>
                <a:spcPct val="0"/>
              </a:spcAft>
              <a:buFontTx/>
              <a:buChar char="•"/>
            </a:pPr>
            <a:r>
              <a:rPr lang="nb-NO" altLang="nb-NO" sz="2400" kern="0" dirty="0">
                <a:solidFill>
                  <a:srgbClr val="000000"/>
                </a:solidFill>
                <a:latin typeface="Arial"/>
                <a:ea typeface="ＭＳ Ｐゴシック"/>
              </a:rPr>
              <a:t>Medietilsynet skal fastsette aldergrenser for kinofilm.</a:t>
            </a:r>
          </a:p>
          <a:p>
            <a:pPr lvl="1" defTabSz="914400" eaLnBrk="0" fontAlgn="base" hangingPunct="0">
              <a:spcAft>
                <a:spcPct val="0"/>
              </a:spcAft>
              <a:buSzPct val="80000"/>
              <a:buFont typeface="Times" panose="02020603050405020304" pitchFamily="18" charset="0"/>
              <a:buChar char="•"/>
            </a:pPr>
            <a:endParaRPr lang="nb-NO" altLang="nb-NO" sz="1700" kern="0" dirty="0" smtClean="0">
              <a:solidFill>
                <a:srgbClr val="00646B"/>
              </a:solidFill>
              <a:latin typeface="Arial"/>
              <a:ea typeface="ＭＳ Ｐゴシック"/>
            </a:endParaRPr>
          </a:p>
          <a:p>
            <a:pPr lvl="1" defTabSz="914400" eaLnBrk="0" fontAlgn="base" hangingPunct="0">
              <a:spcAft>
                <a:spcPct val="0"/>
              </a:spcAft>
              <a:buSzPct val="80000"/>
              <a:buFont typeface="Times" panose="02020603050405020304" pitchFamily="18" charset="0"/>
              <a:buChar char="•"/>
            </a:pPr>
            <a:r>
              <a:rPr lang="nb-NO" altLang="nb-NO" sz="1700" kern="0" dirty="0" smtClean="0">
                <a:solidFill>
                  <a:srgbClr val="00646B"/>
                </a:solidFill>
                <a:latin typeface="Arial"/>
                <a:ea typeface="ＭＳ Ｐゴシック"/>
              </a:rPr>
              <a:t>(Kinofilm</a:t>
            </a:r>
            <a:r>
              <a:rPr lang="nb-NO" altLang="nb-NO" sz="1700" kern="0" dirty="0">
                <a:solidFill>
                  <a:srgbClr val="00646B"/>
                </a:solidFill>
                <a:latin typeface="Arial"/>
                <a:ea typeface="ＭＳ Ｐゴシック"/>
              </a:rPr>
              <a:t>: bildeprogram som primært er produsert for fremvisning på kino eller annet </a:t>
            </a:r>
            <a:r>
              <a:rPr lang="nb-NO" altLang="nb-NO" sz="1700" kern="0" dirty="0" smtClean="0">
                <a:solidFill>
                  <a:srgbClr val="00646B"/>
                </a:solidFill>
                <a:latin typeface="Arial"/>
                <a:ea typeface="ＭＳ Ｐゴシック"/>
              </a:rPr>
              <a:t>visningssted)</a:t>
            </a:r>
          </a:p>
          <a:p>
            <a:pPr lvl="1" defTabSz="914400" eaLnBrk="0" fontAlgn="base" hangingPunct="0">
              <a:spcAft>
                <a:spcPct val="0"/>
              </a:spcAft>
              <a:buSzPct val="80000"/>
              <a:buFont typeface="Times" panose="02020603050405020304" pitchFamily="18" charset="0"/>
              <a:buChar char="•"/>
            </a:pPr>
            <a:endParaRPr lang="nb-NO" altLang="nb-NO" sz="1700" kern="0" dirty="0" smtClean="0">
              <a:solidFill>
                <a:srgbClr val="00646B"/>
              </a:solidFill>
              <a:latin typeface="Arial"/>
              <a:ea typeface="ＭＳ Ｐゴシック"/>
            </a:endParaRPr>
          </a:p>
          <a:p>
            <a:pPr lvl="1" defTabSz="914400" eaLnBrk="0" fontAlgn="base" hangingPunct="0">
              <a:spcAft>
                <a:spcPct val="0"/>
              </a:spcAft>
              <a:buSzPct val="80000"/>
              <a:buFont typeface="Times" panose="02020603050405020304" pitchFamily="18" charset="0"/>
              <a:buChar char="•"/>
            </a:pPr>
            <a:r>
              <a:rPr lang="nb-NO" altLang="nb-NO" sz="1700" kern="0" dirty="0" smtClean="0">
                <a:solidFill>
                  <a:srgbClr val="00646B"/>
                </a:solidFill>
                <a:latin typeface="Arial"/>
                <a:ea typeface="ＭＳ Ｐゴシック"/>
              </a:rPr>
              <a:t>Medietilsynets aldersgrenser er </a:t>
            </a:r>
            <a:r>
              <a:rPr lang="nb-NO" altLang="nb-NO" sz="1700" b="1" kern="0" dirty="0" smtClean="0">
                <a:solidFill>
                  <a:srgbClr val="00646B"/>
                </a:solidFill>
                <a:latin typeface="Arial"/>
                <a:ea typeface="ＭＳ Ｐゴシック"/>
              </a:rPr>
              <a:t>lovpålagt </a:t>
            </a:r>
            <a:r>
              <a:rPr lang="nb-NO" altLang="nb-NO" sz="1700" kern="0" dirty="0" smtClean="0">
                <a:solidFill>
                  <a:srgbClr val="00646B"/>
                </a:solidFill>
                <a:latin typeface="Arial"/>
                <a:ea typeface="ＭＳ Ｐゴシック"/>
              </a:rPr>
              <a:t>og bindende å følge for bildeprogramdistributører og visnings- og omsetningssteder. </a:t>
            </a:r>
          </a:p>
          <a:p>
            <a:pPr lvl="1" defTabSz="914400" eaLnBrk="0" fontAlgn="base" hangingPunct="0">
              <a:spcAft>
                <a:spcPct val="0"/>
              </a:spcAft>
              <a:buSzPct val="80000"/>
              <a:buFont typeface="Times" panose="02020603050405020304" pitchFamily="18" charset="0"/>
              <a:buChar char="•"/>
            </a:pPr>
            <a:endParaRPr lang="nb-NO" altLang="nb-NO" sz="1700" kern="0" dirty="0">
              <a:solidFill>
                <a:srgbClr val="00646B"/>
              </a:solidFill>
              <a:latin typeface="Arial"/>
              <a:ea typeface="ＭＳ Ｐゴシック"/>
            </a:endParaRPr>
          </a:p>
          <a:p>
            <a:pPr lvl="1" defTabSz="914400" eaLnBrk="0" fontAlgn="base" hangingPunct="0">
              <a:spcAft>
                <a:spcPct val="0"/>
              </a:spcAft>
              <a:buSzPct val="80000"/>
              <a:buFont typeface="Times" panose="02020603050405020304" pitchFamily="18" charset="0"/>
              <a:buChar char="•"/>
            </a:pPr>
            <a:r>
              <a:rPr lang="nb-NO" altLang="nb-NO" sz="1700" kern="0" dirty="0">
                <a:solidFill>
                  <a:srgbClr val="00646B"/>
                </a:solidFill>
                <a:latin typeface="Arial"/>
                <a:ea typeface="ＭＳ Ｐゴシック"/>
              </a:rPr>
              <a:t>Aldersgrensen skal følge bildeprogrammet i </a:t>
            </a:r>
            <a:r>
              <a:rPr lang="nb-NO" altLang="nb-NO" sz="1700" b="1" kern="0" dirty="0">
                <a:solidFill>
                  <a:srgbClr val="00646B"/>
                </a:solidFill>
                <a:latin typeface="Arial"/>
                <a:ea typeface="ＭＳ Ｐゴシック"/>
              </a:rPr>
              <a:t>10 år </a:t>
            </a:r>
            <a:r>
              <a:rPr lang="nb-NO" altLang="nb-NO" sz="1700" kern="0" dirty="0">
                <a:solidFill>
                  <a:srgbClr val="00646B"/>
                </a:solidFill>
                <a:latin typeface="Arial"/>
                <a:ea typeface="ＭＳ Ｐゴシック"/>
              </a:rPr>
              <a:t>på alle senere visnings- og omsetningsplattformer</a:t>
            </a:r>
            <a:r>
              <a:rPr lang="nb-NO" altLang="nb-NO" sz="1700" kern="0" dirty="0" smtClean="0">
                <a:solidFill>
                  <a:srgbClr val="00646B"/>
                </a:solidFill>
                <a:latin typeface="Arial"/>
                <a:ea typeface="ＭＳ Ｐゴシック"/>
              </a:rPr>
              <a:t>.</a:t>
            </a:r>
          </a:p>
          <a:p>
            <a:pPr lvl="1" defTabSz="914400" eaLnBrk="0" fontAlgn="base" hangingPunct="0">
              <a:spcAft>
                <a:spcPct val="0"/>
              </a:spcAft>
              <a:buSzPct val="80000"/>
              <a:buFont typeface="Times" panose="02020603050405020304" pitchFamily="18" charset="0"/>
              <a:buChar char="•"/>
            </a:pPr>
            <a:endParaRPr lang="nb-NO" altLang="nb-NO" sz="1700" kern="0" dirty="0">
              <a:solidFill>
                <a:srgbClr val="00646B"/>
              </a:solidFill>
              <a:latin typeface="Arial"/>
              <a:ea typeface="ＭＳ Ｐゴシック"/>
            </a:endParaRPr>
          </a:p>
          <a:p>
            <a:pPr lvl="1" defTabSz="914400" eaLnBrk="0" fontAlgn="base" hangingPunct="0">
              <a:spcAft>
                <a:spcPct val="0"/>
              </a:spcAft>
              <a:buSzPct val="80000"/>
              <a:buFont typeface="Times" panose="02020603050405020304" pitchFamily="18" charset="0"/>
              <a:buChar char="•"/>
            </a:pPr>
            <a:r>
              <a:rPr lang="nb-NO" altLang="nb-NO" sz="1700" kern="0" dirty="0">
                <a:solidFill>
                  <a:srgbClr val="00646B"/>
                </a:solidFill>
                <a:latin typeface="Arial"/>
                <a:ea typeface="ＭＳ Ｐゴシック"/>
                <a:hlinkClick r:id="rId2"/>
              </a:rPr>
              <a:t>http://www.medietilsynet.no/filmdatabasen</a:t>
            </a:r>
            <a:r>
              <a:rPr lang="nb-NO" altLang="nb-NO" sz="1700" kern="0" dirty="0" smtClean="0">
                <a:solidFill>
                  <a:srgbClr val="00646B"/>
                </a:solidFill>
                <a:latin typeface="Arial"/>
                <a:ea typeface="ＭＳ Ｐゴシック"/>
                <a:hlinkClick r:id="rId2"/>
              </a:rPr>
              <a:t>/</a:t>
            </a:r>
            <a:r>
              <a:rPr lang="nb-NO" altLang="nb-NO" sz="1700" kern="0" dirty="0" smtClean="0">
                <a:solidFill>
                  <a:srgbClr val="00646B"/>
                </a:solidFill>
                <a:latin typeface="Arial"/>
                <a:ea typeface="ＭＳ Ｐゴシック"/>
              </a:rPr>
              <a:t> </a:t>
            </a:r>
            <a:endParaRPr lang="nb-NO" altLang="nb-NO" sz="1700" kern="0" dirty="0">
              <a:solidFill>
                <a:srgbClr val="00646B"/>
              </a:solidFill>
              <a:latin typeface="Arial"/>
              <a:ea typeface="ＭＳ Ｐゴシック"/>
            </a:endParaRPr>
          </a:p>
          <a:p>
            <a:pPr lvl="1" defTabSz="914400" eaLnBrk="0" fontAlgn="base" hangingPunct="0">
              <a:spcAft>
                <a:spcPct val="0"/>
              </a:spcAft>
              <a:buSzPct val="80000"/>
              <a:buFont typeface="Times" panose="02020603050405020304" pitchFamily="18" charset="0"/>
              <a:buChar char="•"/>
            </a:pPr>
            <a:endParaRPr lang="nb-NO" altLang="nb-NO" sz="1700" kern="0" dirty="0">
              <a:solidFill>
                <a:srgbClr val="00646B"/>
              </a:solidFill>
              <a:latin typeface="Arial"/>
              <a:ea typeface="ＭＳ Ｐゴシック"/>
            </a:endParaRPr>
          </a:p>
          <a:p>
            <a:endParaRPr lang="en-US" dirty="0"/>
          </a:p>
        </p:txBody>
      </p:sp>
      <p:pic>
        <p:nvPicPr>
          <p:cNvPr id="4" name="Picture 3" descr="Bunnlinj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70320"/>
            <a:ext cx="9144000" cy="487680"/>
          </a:xfrm>
          <a:prstGeom prst="rect">
            <a:avLst/>
          </a:prstGeom>
        </p:spPr>
      </p:pic>
      <p:sp>
        <p:nvSpPr>
          <p:cNvPr id="5" name="Footer Placeholder 4"/>
          <p:cNvSpPr>
            <a:spLocks noGrp="1"/>
          </p:cNvSpPr>
          <p:nvPr>
            <p:ph type="ftr" sz="quarter" idx="11"/>
          </p:nvPr>
        </p:nvSpPr>
        <p:spPr/>
        <p:txBody>
          <a:bodyPr/>
          <a:lstStyle/>
          <a:p>
            <a:r>
              <a:rPr lang="da-DK" smtClean="0">
                <a:solidFill>
                  <a:prstClr val="black">
                    <a:tint val="75000"/>
                  </a:prstClr>
                </a:solidFill>
              </a:rPr>
              <a:t>Medietilsynet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9F3FBF-B410-5348-A21C-116818A8EE83}" type="slidenum">
              <a:rPr lang="en-US" smtClean="0">
                <a:solidFill>
                  <a:prstClr val="black">
                    <a:tint val="75000"/>
                  </a:prstClr>
                </a:solidFill>
              </a:rPr>
              <a:pPr/>
              <a:t>11</a:t>
            </a:fld>
            <a:endParaRPr lang="en-US">
              <a:solidFill>
                <a:prstClr val="black">
                  <a:tint val="75000"/>
                </a:prstClr>
              </a:solidFill>
            </a:endParaRPr>
          </a:p>
        </p:txBody>
      </p:sp>
    </p:spTree>
    <p:extLst>
      <p:ext uri="{BB962C8B-B14F-4D97-AF65-F5344CB8AC3E}">
        <p14:creationId xmlns:p14="http://schemas.microsoft.com/office/powerpoint/2010/main" val="282276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ltLang="nb-NO" dirty="0"/>
              <a:t>Bransjefastsatte aldersgrenser</a:t>
            </a:r>
            <a:endParaRPr lang="en-US" dirty="0"/>
          </a:p>
        </p:txBody>
      </p:sp>
      <p:sp>
        <p:nvSpPr>
          <p:cNvPr id="3" name="Content Placeholder 2"/>
          <p:cNvSpPr>
            <a:spLocks noGrp="1"/>
          </p:cNvSpPr>
          <p:nvPr>
            <p:ph idx="1"/>
          </p:nvPr>
        </p:nvSpPr>
        <p:spPr/>
        <p:txBody>
          <a:bodyPr/>
          <a:lstStyle/>
          <a:p>
            <a:pPr lvl="0" defTabSz="914400" eaLnBrk="0" fontAlgn="base" hangingPunct="0">
              <a:spcAft>
                <a:spcPct val="0"/>
              </a:spcAft>
              <a:buFontTx/>
              <a:buChar char="•"/>
              <a:defRPr/>
            </a:pPr>
            <a:r>
              <a:rPr lang="nb-NO" sz="2400" kern="0" dirty="0">
                <a:solidFill>
                  <a:srgbClr val="000000"/>
                </a:solidFill>
                <a:latin typeface="Arial"/>
                <a:ea typeface="ＭＳ Ｐゴシック"/>
              </a:rPr>
              <a:t>Bransjen (v/bildeprogramdistributør) skal sette aldersgrense for </a:t>
            </a:r>
            <a:r>
              <a:rPr lang="nb-NO" sz="2400" kern="0" dirty="0" smtClean="0">
                <a:solidFill>
                  <a:srgbClr val="000000"/>
                </a:solidFill>
                <a:latin typeface="Arial"/>
                <a:ea typeface="ＭＳ Ｐゴシック"/>
              </a:rPr>
              <a:t>bildeprogrammer Medietilsynet ikke har klassifisert  </a:t>
            </a:r>
            <a:endParaRPr lang="nb-NO" sz="2400" kern="0" dirty="0">
              <a:solidFill>
                <a:srgbClr val="000000"/>
              </a:solidFill>
              <a:latin typeface="Arial"/>
              <a:ea typeface="ＭＳ Ｐゴシック"/>
            </a:endParaRPr>
          </a:p>
          <a:p>
            <a:pPr lvl="1" defTabSz="914400" eaLnBrk="0" fontAlgn="base" hangingPunct="0">
              <a:spcAft>
                <a:spcPct val="0"/>
              </a:spcAft>
              <a:buSzPct val="80000"/>
              <a:buFont typeface="Times" pitchFamily="70" charset="0"/>
              <a:buChar char="•"/>
              <a:defRPr/>
            </a:pPr>
            <a:endParaRPr lang="nb-NO" sz="1700" kern="0" dirty="0">
              <a:solidFill>
                <a:srgbClr val="00646B"/>
              </a:solidFill>
              <a:latin typeface="Arial"/>
              <a:ea typeface="ＭＳ Ｐゴシック"/>
            </a:endParaRPr>
          </a:p>
          <a:p>
            <a:pPr lvl="1" defTabSz="914400" eaLnBrk="0" fontAlgn="base" hangingPunct="0">
              <a:spcAft>
                <a:spcPct val="0"/>
              </a:spcAft>
              <a:buSzPct val="80000"/>
              <a:buFont typeface="Times" pitchFamily="70" charset="0"/>
              <a:buChar char="•"/>
              <a:defRPr/>
            </a:pPr>
            <a:r>
              <a:rPr lang="nb-NO" sz="1700" kern="0" dirty="0">
                <a:solidFill>
                  <a:srgbClr val="00646B"/>
                </a:solidFill>
                <a:latin typeface="Arial"/>
                <a:ea typeface="ＭＳ Ｐゴシック"/>
              </a:rPr>
              <a:t>Aldersgrensene skal fastsettes på bakgrunn av retningslinjer utarbeidet av Medietilsynet. </a:t>
            </a:r>
          </a:p>
          <a:p>
            <a:pPr lvl="1" defTabSz="914400" eaLnBrk="0" fontAlgn="base" hangingPunct="0">
              <a:spcAft>
                <a:spcPct val="0"/>
              </a:spcAft>
              <a:buSzPct val="80000"/>
              <a:buFont typeface="Times" pitchFamily="70" charset="0"/>
              <a:buChar char="•"/>
              <a:defRPr/>
            </a:pPr>
            <a:endParaRPr lang="nb-NO" sz="1700" kern="0" dirty="0">
              <a:solidFill>
                <a:srgbClr val="00646B"/>
              </a:solidFill>
              <a:latin typeface="Arial"/>
              <a:ea typeface="ＭＳ Ｐゴシック"/>
            </a:endParaRPr>
          </a:p>
          <a:p>
            <a:pPr lvl="1" defTabSz="914400" eaLnBrk="0" fontAlgn="base" hangingPunct="0">
              <a:spcAft>
                <a:spcPct val="0"/>
              </a:spcAft>
              <a:buSzPct val="80000"/>
              <a:buFont typeface="Times" pitchFamily="70" charset="0"/>
              <a:buChar char="•"/>
              <a:defRPr/>
            </a:pPr>
            <a:endParaRPr lang="en-US" dirty="0"/>
          </a:p>
        </p:txBody>
      </p:sp>
      <p:pic>
        <p:nvPicPr>
          <p:cNvPr id="4" name="Picture 3" descr="Bunnlinj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70320"/>
            <a:ext cx="9144000" cy="487680"/>
          </a:xfrm>
          <a:prstGeom prst="rect">
            <a:avLst/>
          </a:prstGeom>
        </p:spPr>
      </p:pic>
      <p:sp>
        <p:nvSpPr>
          <p:cNvPr id="5" name="Footer Placeholder 4"/>
          <p:cNvSpPr>
            <a:spLocks noGrp="1"/>
          </p:cNvSpPr>
          <p:nvPr>
            <p:ph type="ftr" sz="quarter" idx="11"/>
          </p:nvPr>
        </p:nvSpPr>
        <p:spPr/>
        <p:txBody>
          <a:bodyPr/>
          <a:lstStyle/>
          <a:p>
            <a:r>
              <a:rPr lang="da-DK" smtClean="0">
                <a:solidFill>
                  <a:prstClr val="black">
                    <a:tint val="75000"/>
                  </a:prstClr>
                </a:solidFill>
              </a:rPr>
              <a:t>Medietilsynet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9F3FBF-B410-5348-A21C-116818A8EE83}" type="slidenum">
              <a:rPr lang="en-US" smtClean="0">
                <a:solidFill>
                  <a:prstClr val="black">
                    <a:tint val="75000"/>
                  </a:prstClr>
                </a:solidFill>
              </a:rPr>
              <a:pPr/>
              <a:t>12</a:t>
            </a:fld>
            <a:endParaRPr lang="en-US">
              <a:solidFill>
                <a:prstClr val="black">
                  <a:tint val="75000"/>
                </a:prstClr>
              </a:solidFill>
            </a:endParaRPr>
          </a:p>
        </p:txBody>
      </p:sp>
    </p:spTree>
    <p:extLst>
      <p:ext uri="{BB962C8B-B14F-4D97-AF65-F5344CB8AC3E}">
        <p14:creationId xmlns:p14="http://schemas.microsoft.com/office/powerpoint/2010/main" val="16986525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ltLang="nb-NO" dirty="0"/>
              <a:t>Unntak fra klassifiseringsplikt</a:t>
            </a:r>
            <a:endParaRPr lang="en-US" dirty="0"/>
          </a:p>
        </p:txBody>
      </p:sp>
      <p:sp>
        <p:nvSpPr>
          <p:cNvPr id="3" name="Content Placeholder 2"/>
          <p:cNvSpPr>
            <a:spLocks noGrp="1"/>
          </p:cNvSpPr>
          <p:nvPr>
            <p:ph idx="1"/>
          </p:nvPr>
        </p:nvSpPr>
        <p:spPr/>
        <p:txBody>
          <a:bodyPr/>
          <a:lstStyle/>
          <a:p>
            <a:pPr lvl="0" defTabSz="914400" eaLnBrk="0" fontAlgn="base" hangingPunct="0">
              <a:spcAft>
                <a:spcPct val="0"/>
              </a:spcAft>
              <a:buFontTx/>
              <a:buChar char="•"/>
            </a:pPr>
            <a:r>
              <a:rPr lang="nb-NO" altLang="nb-NO" sz="2400" kern="0" dirty="0">
                <a:solidFill>
                  <a:srgbClr val="000000"/>
                </a:solidFill>
                <a:latin typeface="Arial"/>
                <a:ea typeface="ＭＳ Ｐゴシック"/>
              </a:rPr>
              <a:t>Nyhets- og aktualitetsstoff</a:t>
            </a:r>
          </a:p>
          <a:p>
            <a:pPr lvl="1" defTabSz="914400" eaLnBrk="0" fontAlgn="base" hangingPunct="0">
              <a:spcAft>
                <a:spcPct val="0"/>
              </a:spcAft>
              <a:buSzPct val="80000"/>
              <a:buFont typeface="Times" panose="02020603050405020304" pitchFamily="18" charset="0"/>
              <a:buChar char="•"/>
            </a:pPr>
            <a:r>
              <a:rPr lang="nb-NO" altLang="nb-NO" sz="1700" kern="0" dirty="0">
                <a:solidFill>
                  <a:srgbClr val="00646B"/>
                </a:solidFill>
                <a:latin typeface="Arial"/>
                <a:ea typeface="ＭＳ Ｐゴシック"/>
              </a:rPr>
              <a:t>Eks. nyhetssendinger og andre programmer med aktuelt nyhetsstoff</a:t>
            </a:r>
          </a:p>
          <a:p>
            <a:pPr lvl="0" defTabSz="914400" eaLnBrk="0" fontAlgn="base" hangingPunct="0">
              <a:spcAft>
                <a:spcPct val="0"/>
              </a:spcAft>
              <a:buFontTx/>
              <a:buChar char="•"/>
            </a:pPr>
            <a:r>
              <a:rPr lang="nb-NO" altLang="nb-NO" sz="2400" kern="0" dirty="0">
                <a:solidFill>
                  <a:srgbClr val="000000"/>
                </a:solidFill>
                <a:latin typeface="Arial"/>
                <a:ea typeface="ＭＳ Ｐゴシック"/>
              </a:rPr>
              <a:t>Undervisnings- og forskningsstoff</a:t>
            </a:r>
          </a:p>
          <a:p>
            <a:pPr lvl="1" defTabSz="914400" eaLnBrk="0" fontAlgn="base" hangingPunct="0">
              <a:spcAft>
                <a:spcPct val="0"/>
              </a:spcAft>
              <a:buSzPct val="80000"/>
              <a:buFont typeface="Times" panose="02020603050405020304" pitchFamily="18" charset="0"/>
              <a:buChar char="•"/>
            </a:pPr>
            <a:r>
              <a:rPr lang="nb-NO" altLang="nb-NO" sz="1700" kern="0" dirty="0">
                <a:solidFill>
                  <a:srgbClr val="00646B"/>
                </a:solidFill>
                <a:latin typeface="Arial"/>
                <a:ea typeface="ＭＳ Ｐゴシック"/>
              </a:rPr>
              <a:t>Eks. programmer som brukes i utdanning- eller opplæringsvirksomhet</a:t>
            </a:r>
          </a:p>
          <a:p>
            <a:pPr lvl="0" defTabSz="914400" eaLnBrk="0" fontAlgn="base" hangingPunct="0">
              <a:spcAft>
                <a:spcPct val="0"/>
              </a:spcAft>
              <a:buFontTx/>
              <a:buChar char="•"/>
            </a:pPr>
            <a:r>
              <a:rPr lang="nb-NO" altLang="nb-NO" sz="2400" kern="0" dirty="0">
                <a:solidFill>
                  <a:srgbClr val="000000"/>
                </a:solidFill>
                <a:latin typeface="Arial"/>
                <a:ea typeface="ＭＳ Ｐゴシック"/>
              </a:rPr>
              <a:t>Informasjonsstoff om ideell/politisk/religiøs virksomhet</a:t>
            </a:r>
          </a:p>
          <a:p>
            <a:pPr lvl="1" defTabSz="914400" eaLnBrk="0" fontAlgn="base" hangingPunct="0">
              <a:spcAft>
                <a:spcPct val="0"/>
              </a:spcAft>
              <a:buSzPct val="80000"/>
              <a:buFont typeface="Times" panose="02020603050405020304" pitchFamily="18" charset="0"/>
              <a:buChar char="•"/>
            </a:pPr>
            <a:r>
              <a:rPr lang="nb-NO" altLang="nb-NO" sz="1700" kern="0" dirty="0">
                <a:solidFill>
                  <a:srgbClr val="00646B"/>
                </a:solidFill>
                <a:latin typeface="Arial"/>
                <a:ea typeface="ＭＳ Ｐゴシック"/>
              </a:rPr>
              <a:t>Eks. programmer om/med informasjon om ideelle organisasjoner eller virksomhet. Overføring fra politiske møter og debatter, programmer med informasjon om politisk virksomhet. Overføring av religiøse seremonier hvor allmennheten har tilgang (eks. gudstjenester mv.), programmer med informasjon om ulike religioner.</a:t>
            </a:r>
          </a:p>
          <a:p>
            <a:pPr lvl="1" defTabSz="914400" eaLnBrk="0" fontAlgn="base" hangingPunct="0">
              <a:spcAft>
                <a:spcPct val="0"/>
              </a:spcAft>
              <a:buSzPct val="80000"/>
              <a:buFont typeface="Times" panose="02020603050405020304" pitchFamily="18" charset="0"/>
              <a:buChar char="•"/>
            </a:pPr>
            <a:endParaRPr lang="nb-NO" altLang="nb-NO" sz="1700" kern="0" dirty="0">
              <a:solidFill>
                <a:srgbClr val="00646B"/>
              </a:solidFill>
              <a:latin typeface="Arial"/>
              <a:ea typeface="ＭＳ Ｐゴシック"/>
            </a:endParaRPr>
          </a:p>
        </p:txBody>
      </p:sp>
      <p:pic>
        <p:nvPicPr>
          <p:cNvPr id="4" name="Picture 3" descr="Bunnlinj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70320"/>
            <a:ext cx="9144000" cy="487680"/>
          </a:xfrm>
          <a:prstGeom prst="rect">
            <a:avLst/>
          </a:prstGeom>
        </p:spPr>
      </p:pic>
      <p:sp>
        <p:nvSpPr>
          <p:cNvPr id="5" name="Footer Placeholder 4"/>
          <p:cNvSpPr>
            <a:spLocks noGrp="1"/>
          </p:cNvSpPr>
          <p:nvPr>
            <p:ph type="ftr" sz="quarter" idx="11"/>
          </p:nvPr>
        </p:nvSpPr>
        <p:spPr/>
        <p:txBody>
          <a:bodyPr/>
          <a:lstStyle/>
          <a:p>
            <a:r>
              <a:rPr lang="da-DK" smtClean="0">
                <a:solidFill>
                  <a:prstClr val="black">
                    <a:tint val="75000"/>
                  </a:prstClr>
                </a:solidFill>
              </a:rPr>
              <a:t>Medietilsynet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9F3FBF-B410-5348-A21C-116818A8EE83}" type="slidenum">
              <a:rPr lang="en-US" smtClean="0">
                <a:solidFill>
                  <a:prstClr val="black">
                    <a:tint val="75000"/>
                  </a:prstClr>
                </a:solidFill>
              </a:rPr>
              <a:pPr/>
              <a:t>13</a:t>
            </a:fld>
            <a:endParaRPr lang="en-US">
              <a:solidFill>
                <a:prstClr val="black">
                  <a:tint val="75000"/>
                </a:prstClr>
              </a:solidFill>
            </a:endParaRPr>
          </a:p>
        </p:txBody>
      </p:sp>
    </p:spTree>
    <p:extLst>
      <p:ext uri="{BB962C8B-B14F-4D97-AF65-F5344CB8AC3E}">
        <p14:creationId xmlns:p14="http://schemas.microsoft.com/office/powerpoint/2010/main" val="9346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ltLang="nb-NO" dirty="0"/>
              <a:t>Klassifiseringsunntak </a:t>
            </a:r>
            <a:r>
              <a:rPr lang="nb-NO" altLang="nb-NO" dirty="0" smtClean="0"/>
              <a:t>forts.</a:t>
            </a:r>
            <a:endParaRPr lang="en-US" dirty="0"/>
          </a:p>
        </p:txBody>
      </p:sp>
      <p:sp>
        <p:nvSpPr>
          <p:cNvPr id="3" name="Content Placeholder 2"/>
          <p:cNvSpPr>
            <a:spLocks noGrp="1"/>
          </p:cNvSpPr>
          <p:nvPr>
            <p:ph idx="1"/>
          </p:nvPr>
        </p:nvSpPr>
        <p:spPr/>
        <p:txBody>
          <a:bodyPr/>
          <a:lstStyle/>
          <a:p>
            <a:pPr lvl="0" defTabSz="914400" eaLnBrk="0" fontAlgn="base" hangingPunct="0">
              <a:spcAft>
                <a:spcPct val="0"/>
              </a:spcAft>
              <a:buFontTx/>
              <a:buChar char="•"/>
            </a:pPr>
            <a:r>
              <a:rPr lang="nb-NO" altLang="nb-NO" sz="2400" kern="0" dirty="0">
                <a:solidFill>
                  <a:srgbClr val="000000"/>
                </a:solidFill>
                <a:latin typeface="Arial"/>
                <a:ea typeface="ＭＳ Ｐゴシック"/>
              </a:rPr>
              <a:t>Musikkstoff </a:t>
            </a:r>
          </a:p>
          <a:p>
            <a:pPr lvl="1" defTabSz="914400" eaLnBrk="0" fontAlgn="base" hangingPunct="0">
              <a:spcAft>
                <a:spcPct val="0"/>
              </a:spcAft>
              <a:buSzPct val="80000"/>
              <a:buFont typeface="Times" panose="02020603050405020304" pitchFamily="18" charset="0"/>
              <a:buChar char="•"/>
            </a:pPr>
            <a:r>
              <a:rPr lang="nb-NO" altLang="nb-NO" sz="1700" kern="0" dirty="0">
                <a:solidFill>
                  <a:srgbClr val="00646B"/>
                </a:solidFill>
                <a:latin typeface="Arial"/>
                <a:ea typeface="ＭＳ Ｐゴシック"/>
              </a:rPr>
              <a:t>Eks. programmer som utelukkende inneholder musikk, overføringer fra kulturarrangement o.l.</a:t>
            </a:r>
          </a:p>
          <a:p>
            <a:pPr lvl="0" defTabSz="914400" eaLnBrk="0" fontAlgn="base" hangingPunct="0">
              <a:spcAft>
                <a:spcPct val="0"/>
              </a:spcAft>
              <a:buFontTx/>
              <a:buChar char="•"/>
            </a:pPr>
            <a:r>
              <a:rPr lang="nb-NO" altLang="nb-NO" sz="2400" kern="0" dirty="0">
                <a:solidFill>
                  <a:srgbClr val="000000"/>
                </a:solidFill>
                <a:latin typeface="Arial"/>
                <a:ea typeface="ＭＳ Ｐゴシック"/>
              </a:rPr>
              <a:t>Idrettsstoff</a:t>
            </a:r>
          </a:p>
          <a:p>
            <a:pPr lvl="1" defTabSz="914400" eaLnBrk="0" fontAlgn="base" hangingPunct="0">
              <a:spcAft>
                <a:spcPct val="0"/>
              </a:spcAft>
              <a:buSzPct val="80000"/>
              <a:buFont typeface="Times" panose="02020603050405020304" pitchFamily="18" charset="0"/>
              <a:buChar char="•"/>
            </a:pPr>
            <a:r>
              <a:rPr lang="nb-NO" altLang="nb-NO" sz="1700" kern="0" dirty="0">
                <a:solidFill>
                  <a:srgbClr val="00646B"/>
                </a:solidFill>
                <a:latin typeface="Arial"/>
                <a:ea typeface="ＭＳ Ｐゴシック"/>
              </a:rPr>
              <a:t>Eks. sportssendinger, overføringer fra idrettsarrangement o.l.</a:t>
            </a:r>
          </a:p>
          <a:p>
            <a:pPr lvl="0" defTabSz="914400" eaLnBrk="0" fontAlgn="base" hangingPunct="0">
              <a:spcAft>
                <a:spcPct val="0"/>
              </a:spcAft>
              <a:buFontTx/>
              <a:buChar char="•"/>
            </a:pPr>
            <a:r>
              <a:rPr lang="nb-NO" altLang="nb-NO" sz="2400" kern="0" dirty="0">
                <a:solidFill>
                  <a:srgbClr val="000000"/>
                </a:solidFill>
                <a:latin typeface="Arial"/>
                <a:ea typeface="ＭＳ Ｐゴシック"/>
              </a:rPr>
              <a:t>Hobby-, instruksjons- og fritidsstoff</a:t>
            </a:r>
          </a:p>
          <a:p>
            <a:pPr lvl="1" defTabSz="914400" eaLnBrk="0" fontAlgn="base" hangingPunct="0">
              <a:spcAft>
                <a:spcPct val="0"/>
              </a:spcAft>
              <a:buSzPct val="80000"/>
              <a:buFont typeface="Times" panose="02020603050405020304" pitchFamily="18" charset="0"/>
              <a:buChar char="•"/>
            </a:pPr>
            <a:r>
              <a:rPr lang="nb-NO" altLang="nb-NO" sz="1700" kern="0" dirty="0">
                <a:solidFill>
                  <a:srgbClr val="00646B"/>
                </a:solidFill>
                <a:latin typeface="Arial"/>
                <a:ea typeface="ＭＳ Ｐゴシック"/>
              </a:rPr>
              <a:t>Eks. programmer som utelukkende inneholder hobbyarbeid. Programmer om lek, mote, hagearbeid, </a:t>
            </a:r>
            <a:r>
              <a:rPr lang="nb-NO" altLang="nb-NO" sz="1700" kern="0" dirty="0" err="1">
                <a:solidFill>
                  <a:srgbClr val="00646B"/>
                </a:solidFill>
                <a:latin typeface="Arial"/>
                <a:ea typeface="ＭＳ Ｐゴシック"/>
              </a:rPr>
              <a:t>byggarbeid</a:t>
            </a:r>
            <a:r>
              <a:rPr lang="nb-NO" altLang="nb-NO" sz="1700" kern="0" dirty="0">
                <a:solidFill>
                  <a:srgbClr val="00646B"/>
                </a:solidFill>
                <a:latin typeface="Arial"/>
                <a:ea typeface="ＭＳ Ｐゴシック"/>
              </a:rPr>
              <a:t>, matlaging, innredning, spørrekonkurranser o.l. Rene instruksjonsvideoer som følger med produkter, «</a:t>
            </a:r>
            <a:r>
              <a:rPr lang="nb-NO" altLang="nb-NO" sz="1700" kern="0" dirty="0" err="1">
                <a:solidFill>
                  <a:srgbClr val="00646B"/>
                </a:solidFill>
                <a:latin typeface="Arial"/>
                <a:ea typeface="ＭＳ Ｐゴシック"/>
              </a:rPr>
              <a:t>how</a:t>
            </a:r>
            <a:r>
              <a:rPr lang="nb-NO" altLang="nb-NO" sz="1700" kern="0" dirty="0">
                <a:solidFill>
                  <a:srgbClr val="00646B"/>
                </a:solidFill>
                <a:latin typeface="Arial"/>
                <a:ea typeface="ＭＳ Ｐゴシック"/>
              </a:rPr>
              <a:t> to»-videoer knyttet til lovlige aktiviteter o.l.</a:t>
            </a:r>
          </a:p>
          <a:p>
            <a:pPr lvl="0" defTabSz="914400" eaLnBrk="0" fontAlgn="base" hangingPunct="0">
              <a:spcAft>
                <a:spcPct val="0"/>
              </a:spcAft>
              <a:buFontTx/>
              <a:buChar char="•"/>
            </a:pPr>
            <a:r>
              <a:rPr lang="nb-NO" altLang="nb-NO" sz="2400" kern="0" dirty="0">
                <a:solidFill>
                  <a:srgbClr val="000000"/>
                </a:solidFill>
                <a:latin typeface="Arial"/>
                <a:ea typeface="ＭＳ Ｐゴシック"/>
              </a:rPr>
              <a:t>Direktesendinger</a:t>
            </a:r>
          </a:p>
          <a:p>
            <a:pPr lvl="1" defTabSz="914400" eaLnBrk="0" fontAlgn="base" hangingPunct="0">
              <a:spcAft>
                <a:spcPct val="0"/>
              </a:spcAft>
              <a:buSzPct val="80000"/>
              <a:buFont typeface="Times" panose="02020603050405020304" pitchFamily="18" charset="0"/>
              <a:buChar char="•"/>
            </a:pPr>
            <a:r>
              <a:rPr lang="nb-NO" altLang="nb-NO" sz="1700" kern="0" dirty="0">
                <a:solidFill>
                  <a:srgbClr val="00646B"/>
                </a:solidFill>
                <a:latin typeface="Arial"/>
                <a:ea typeface="ＭＳ Ｐゴシック"/>
              </a:rPr>
              <a:t>Inkl. direkteoverføring av et arrangement på en kino eller annet visningssted</a:t>
            </a:r>
          </a:p>
          <a:p>
            <a:endParaRPr lang="en-US" dirty="0"/>
          </a:p>
        </p:txBody>
      </p:sp>
      <p:pic>
        <p:nvPicPr>
          <p:cNvPr id="4" name="Picture 3" descr="Bunnlinj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70320"/>
            <a:ext cx="9144000" cy="487680"/>
          </a:xfrm>
          <a:prstGeom prst="rect">
            <a:avLst/>
          </a:prstGeom>
        </p:spPr>
      </p:pic>
      <p:sp>
        <p:nvSpPr>
          <p:cNvPr id="5" name="Footer Placeholder 4"/>
          <p:cNvSpPr>
            <a:spLocks noGrp="1"/>
          </p:cNvSpPr>
          <p:nvPr>
            <p:ph type="ftr" sz="quarter" idx="11"/>
          </p:nvPr>
        </p:nvSpPr>
        <p:spPr/>
        <p:txBody>
          <a:bodyPr/>
          <a:lstStyle/>
          <a:p>
            <a:r>
              <a:rPr lang="da-DK" smtClean="0">
                <a:solidFill>
                  <a:prstClr val="black">
                    <a:tint val="75000"/>
                  </a:prstClr>
                </a:solidFill>
              </a:rPr>
              <a:t>Medietilsynet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9F3FBF-B410-5348-A21C-116818A8EE83}"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val="13034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ltLang="nb-NO" dirty="0"/>
              <a:t>Tilknyttet materiale</a:t>
            </a:r>
            <a:endParaRPr lang="en-US" dirty="0"/>
          </a:p>
        </p:txBody>
      </p:sp>
      <p:sp>
        <p:nvSpPr>
          <p:cNvPr id="3" name="Content Placeholder 2"/>
          <p:cNvSpPr>
            <a:spLocks noGrp="1"/>
          </p:cNvSpPr>
          <p:nvPr>
            <p:ph idx="1"/>
          </p:nvPr>
        </p:nvSpPr>
        <p:spPr/>
        <p:txBody>
          <a:bodyPr/>
          <a:lstStyle/>
          <a:p>
            <a:pPr lvl="0" defTabSz="914400" eaLnBrk="0" fontAlgn="base" hangingPunct="0">
              <a:spcAft>
                <a:spcPct val="0"/>
              </a:spcAft>
              <a:buFontTx/>
              <a:buChar char="•"/>
            </a:pPr>
            <a:r>
              <a:rPr lang="nb-NO" altLang="nb-NO" sz="2400" kern="0" dirty="0">
                <a:solidFill>
                  <a:srgbClr val="000000"/>
                </a:solidFill>
                <a:latin typeface="Arial"/>
                <a:ea typeface="ＭＳ Ｐゴシック"/>
              </a:rPr>
              <a:t>Def. </a:t>
            </a:r>
            <a:r>
              <a:rPr lang="nb-NO" altLang="nb-NO" sz="2400" kern="0" dirty="0" err="1">
                <a:solidFill>
                  <a:srgbClr val="000000"/>
                </a:solidFill>
                <a:latin typeface="Arial"/>
                <a:ea typeface="ＭＳ Ｐゴシック"/>
              </a:rPr>
              <a:t>beskl</a:t>
            </a:r>
            <a:r>
              <a:rPr lang="nb-NO" altLang="nb-NO" sz="2400" kern="0" dirty="0">
                <a:solidFill>
                  <a:srgbClr val="000000"/>
                </a:solidFill>
                <a:latin typeface="Arial"/>
                <a:ea typeface="ＭＳ Ｐゴシック"/>
              </a:rPr>
              <a:t>. § 2 bokstav c): «innhold som </a:t>
            </a:r>
            <a:r>
              <a:rPr lang="nb-NO" altLang="nb-NO" sz="2400" kern="0" dirty="0" err="1">
                <a:solidFill>
                  <a:srgbClr val="000000"/>
                </a:solidFill>
                <a:latin typeface="Arial"/>
                <a:ea typeface="ＭＳ Ｐゴシック"/>
              </a:rPr>
              <a:t>tilgjengeliggjøres</a:t>
            </a:r>
            <a:r>
              <a:rPr lang="nb-NO" altLang="nb-NO" sz="2400" kern="0" dirty="0">
                <a:solidFill>
                  <a:srgbClr val="000000"/>
                </a:solidFill>
                <a:latin typeface="Arial"/>
                <a:ea typeface="ＭＳ Ｐゴシック"/>
              </a:rPr>
              <a:t> før, under, eller etter et bildeprogram, inkludert reklame, egenreklame, trailere og lignende.»</a:t>
            </a:r>
          </a:p>
          <a:p>
            <a:pPr lvl="0" defTabSz="914400" eaLnBrk="0" fontAlgn="base" hangingPunct="0">
              <a:spcAft>
                <a:spcPct val="0"/>
              </a:spcAft>
              <a:buFontTx/>
              <a:buChar char="•"/>
            </a:pPr>
            <a:endParaRPr lang="nb-NO" altLang="nb-NO" sz="2400" kern="0" dirty="0">
              <a:solidFill>
                <a:srgbClr val="000000"/>
              </a:solidFill>
              <a:latin typeface="Arial"/>
              <a:ea typeface="ＭＳ Ｐゴシック"/>
            </a:endParaRPr>
          </a:p>
          <a:p>
            <a:pPr lvl="0" defTabSz="914400" eaLnBrk="0" fontAlgn="base" hangingPunct="0">
              <a:spcAft>
                <a:spcPct val="0"/>
              </a:spcAft>
              <a:buFontTx/>
              <a:buChar char="•"/>
            </a:pPr>
            <a:r>
              <a:rPr lang="nb-NO" altLang="nb-NO" sz="2400" kern="0" dirty="0">
                <a:solidFill>
                  <a:srgbClr val="000000"/>
                </a:solidFill>
                <a:latin typeface="Arial"/>
                <a:ea typeface="ＭＳ Ｐゴシック"/>
              </a:rPr>
              <a:t>Tilknyttet materiale er ikke bildeprogram og skal ikke </a:t>
            </a:r>
            <a:r>
              <a:rPr lang="nb-NO" altLang="nb-NO" sz="2400" kern="0" dirty="0" err="1">
                <a:solidFill>
                  <a:srgbClr val="000000"/>
                </a:solidFill>
                <a:latin typeface="Arial"/>
                <a:ea typeface="ＭＳ Ｐゴシック"/>
              </a:rPr>
              <a:t>aldersklassifiseres</a:t>
            </a:r>
            <a:r>
              <a:rPr lang="nb-NO" altLang="nb-NO" sz="2400" kern="0" dirty="0">
                <a:solidFill>
                  <a:srgbClr val="000000"/>
                </a:solidFill>
                <a:latin typeface="Arial"/>
                <a:ea typeface="ＭＳ Ｐゴシック"/>
              </a:rPr>
              <a:t>. </a:t>
            </a:r>
          </a:p>
          <a:p>
            <a:pPr lvl="0" defTabSz="914400" eaLnBrk="0" fontAlgn="base" hangingPunct="0">
              <a:spcAft>
                <a:spcPct val="0"/>
              </a:spcAft>
              <a:buFontTx/>
              <a:buChar char="•"/>
            </a:pPr>
            <a:endParaRPr lang="nb-NO" altLang="nb-NO" sz="2400" kern="0" dirty="0">
              <a:solidFill>
                <a:srgbClr val="000000"/>
              </a:solidFill>
              <a:latin typeface="Arial"/>
              <a:ea typeface="ＭＳ Ｐゴシック"/>
            </a:endParaRPr>
          </a:p>
          <a:p>
            <a:pPr lvl="0" defTabSz="914400" eaLnBrk="0" fontAlgn="base" hangingPunct="0">
              <a:spcAft>
                <a:spcPct val="0"/>
              </a:spcAft>
              <a:buFontTx/>
              <a:buChar char="•"/>
            </a:pPr>
            <a:r>
              <a:rPr lang="nb-NO" altLang="nb-NO" sz="2400" kern="0" dirty="0">
                <a:solidFill>
                  <a:srgbClr val="000000"/>
                </a:solidFill>
                <a:latin typeface="Arial"/>
                <a:ea typeface="ＭＳ Ｐゴシック"/>
              </a:rPr>
              <a:t>Men: plikt til å tilpasse tilknyttet materiale til det aktuelle bildeprogrammets aldersgrense. </a:t>
            </a:r>
            <a:endParaRPr lang="nb-NO" altLang="nb-NO" sz="2400" kern="0" dirty="0" smtClean="0">
              <a:solidFill>
                <a:srgbClr val="000000"/>
              </a:solidFill>
              <a:latin typeface="Arial"/>
              <a:ea typeface="ＭＳ Ｐゴシック"/>
            </a:endParaRPr>
          </a:p>
          <a:p>
            <a:pPr lvl="1" defTabSz="914400" eaLnBrk="0" fontAlgn="base" hangingPunct="0">
              <a:spcAft>
                <a:spcPct val="0"/>
              </a:spcAft>
              <a:buFontTx/>
              <a:buChar char="•"/>
            </a:pPr>
            <a:r>
              <a:rPr lang="nb-NO" altLang="nb-NO" sz="2000" kern="0" dirty="0">
                <a:solidFill>
                  <a:srgbClr val="000000"/>
                </a:solidFill>
                <a:latin typeface="Arial"/>
                <a:ea typeface="ＭＳ Ｐゴシック"/>
              </a:rPr>
              <a:t>På tv gjelder vannskilleregler også for tilknyttet innhold</a:t>
            </a:r>
          </a:p>
          <a:p>
            <a:pPr lvl="1" defTabSz="914400" eaLnBrk="0" fontAlgn="base" hangingPunct="0">
              <a:spcAft>
                <a:spcPct val="0"/>
              </a:spcAft>
              <a:buFontTx/>
              <a:buChar char="•"/>
            </a:pPr>
            <a:endParaRPr lang="nb-NO" altLang="nb-NO" sz="2000" kern="0" dirty="0">
              <a:solidFill>
                <a:srgbClr val="000000"/>
              </a:solidFill>
              <a:latin typeface="Arial"/>
              <a:ea typeface="ＭＳ Ｐゴシック"/>
            </a:endParaRPr>
          </a:p>
          <a:p>
            <a:endParaRPr lang="en-US" dirty="0"/>
          </a:p>
        </p:txBody>
      </p:sp>
      <p:pic>
        <p:nvPicPr>
          <p:cNvPr id="4" name="Picture 3" descr="Bunnlinj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70320"/>
            <a:ext cx="9144000" cy="487680"/>
          </a:xfrm>
          <a:prstGeom prst="rect">
            <a:avLst/>
          </a:prstGeom>
        </p:spPr>
      </p:pic>
      <p:sp>
        <p:nvSpPr>
          <p:cNvPr id="5" name="Footer Placeholder 4"/>
          <p:cNvSpPr>
            <a:spLocks noGrp="1"/>
          </p:cNvSpPr>
          <p:nvPr>
            <p:ph type="ftr" sz="quarter" idx="11"/>
          </p:nvPr>
        </p:nvSpPr>
        <p:spPr/>
        <p:txBody>
          <a:bodyPr/>
          <a:lstStyle/>
          <a:p>
            <a:r>
              <a:rPr lang="da-DK" smtClean="0">
                <a:solidFill>
                  <a:prstClr val="black">
                    <a:tint val="75000"/>
                  </a:prstClr>
                </a:solidFill>
              </a:rPr>
              <a:t>Medietilsynet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9F3FBF-B410-5348-A21C-116818A8EE83}" type="slidenum">
              <a:rPr lang="en-US" smtClean="0">
                <a:solidFill>
                  <a:prstClr val="black">
                    <a:tint val="75000"/>
                  </a:prstClr>
                </a:solidFill>
              </a:rPr>
              <a:pPr/>
              <a:t>15</a:t>
            </a:fld>
            <a:endParaRPr lang="en-US">
              <a:solidFill>
                <a:prstClr val="black">
                  <a:tint val="75000"/>
                </a:prstClr>
              </a:solidFill>
            </a:endParaRPr>
          </a:p>
        </p:txBody>
      </p:sp>
    </p:spTree>
    <p:extLst>
      <p:ext uri="{BB962C8B-B14F-4D97-AF65-F5344CB8AC3E}">
        <p14:creationId xmlns:p14="http://schemas.microsoft.com/office/powerpoint/2010/main" val="91247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ltLang="nb-NO" dirty="0"/>
              <a:t>Beskyttelsestiltak 2: Alderskontroll</a:t>
            </a:r>
            <a:endParaRPr lang="en-US" dirty="0"/>
          </a:p>
        </p:txBody>
      </p:sp>
      <p:sp>
        <p:nvSpPr>
          <p:cNvPr id="3" name="Content Placeholder 2"/>
          <p:cNvSpPr>
            <a:spLocks noGrp="1"/>
          </p:cNvSpPr>
          <p:nvPr>
            <p:ph idx="1"/>
          </p:nvPr>
        </p:nvSpPr>
        <p:spPr/>
        <p:txBody>
          <a:bodyPr/>
          <a:lstStyle/>
          <a:p>
            <a:endParaRPr lang="en-US" dirty="0"/>
          </a:p>
        </p:txBody>
      </p:sp>
      <p:pic>
        <p:nvPicPr>
          <p:cNvPr id="4" name="Picture 3" descr="Bunnlinj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70320"/>
            <a:ext cx="9144000" cy="487680"/>
          </a:xfrm>
          <a:prstGeom prst="rect">
            <a:avLst/>
          </a:prstGeom>
        </p:spPr>
      </p:pic>
      <p:sp>
        <p:nvSpPr>
          <p:cNvPr id="5" name="Footer Placeholder 4"/>
          <p:cNvSpPr>
            <a:spLocks noGrp="1"/>
          </p:cNvSpPr>
          <p:nvPr>
            <p:ph type="ftr" sz="quarter" idx="11"/>
          </p:nvPr>
        </p:nvSpPr>
        <p:spPr/>
        <p:txBody>
          <a:bodyPr/>
          <a:lstStyle/>
          <a:p>
            <a:r>
              <a:rPr lang="da-DK" smtClean="0">
                <a:solidFill>
                  <a:prstClr val="black">
                    <a:tint val="75000"/>
                  </a:prstClr>
                </a:solidFill>
              </a:rPr>
              <a:t>Medietilsynet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9F3FBF-B410-5348-A21C-116818A8EE83}" type="slidenum">
              <a:rPr lang="en-US" smtClean="0">
                <a:solidFill>
                  <a:prstClr val="black">
                    <a:tint val="75000"/>
                  </a:prstClr>
                </a:solidFill>
              </a:rPr>
              <a:pPr/>
              <a:t>16</a:t>
            </a:fld>
            <a:endParaRPr lang="en-US">
              <a:solidFill>
                <a:prstClr val="black">
                  <a:tint val="75000"/>
                </a:prstClr>
              </a:solidFill>
            </a:endParaRPr>
          </a:p>
        </p:txBody>
      </p:sp>
    </p:spTree>
    <p:extLst>
      <p:ext uri="{BB962C8B-B14F-4D97-AF65-F5344CB8AC3E}">
        <p14:creationId xmlns:p14="http://schemas.microsoft.com/office/powerpoint/2010/main" val="14213115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ltLang="nb-NO" dirty="0"/>
              <a:t>Alderskontroll</a:t>
            </a:r>
            <a:endParaRPr lang="en-US" dirty="0"/>
          </a:p>
        </p:txBody>
      </p:sp>
      <p:sp>
        <p:nvSpPr>
          <p:cNvPr id="3" name="Content Placeholder 2"/>
          <p:cNvSpPr>
            <a:spLocks noGrp="1"/>
          </p:cNvSpPr>
          <p:nvPr>
            <p:ph idx="1"/>
          </p:nvPr>
        </p:nvSpPr>
        <p:spPr/>
        <p:txBody>
          <a:bodyPr/>
          <a:lstStyle/>
          <a:p>
            <a:pPr lvl="0" defTabSz="914400" eaLnBrk="0" fontAlgn="base" hangingPunct="0">
              <a:spcAft>
                <a:spcPct val="0"/>
              </a:spcAft>
              <a:buFontTx/>
              <a:buChar char="•"/>
            </a:pPr>
            <a:r>
              <a:rPr lang="nb-NO" altLang="nb-NO" sz="2400" b="1" kern="0" dirty="0">
                <a:solidFill>
                  <a:srgbClr val="000000"/>
                </a:solidFill>
                <a:latin typeface="Arial"/>
                <a:ea typeface="ＭＳ Ｐゴシック"/>
              </a:rPr>
              <a:t>Enhver</a:t>
            </a:r>
            <a:r>
              <a:rPr lang="nb-NO" altLang="nb-NO" sz="2400" kern="0" dirty="0">
                <a:solidFill>
                  <a:srgbClr val="000000"/>
                </a:solidFill>
                <a:latin typeface="Arial"/>
                <a:ea typeface="ＭＳ Ｐゴシック"/>
              </a:rPr>
              <a:t> som tilgjengeliggjør bildeprogram som har fått aldersgrense etter reglene i beskyttelsesloven, plikter å iverksette egnede tiltak for å sikre at aldersgrensen overholdes. </a:t>
            </a:r>
          </a:p>
          <a:p>
            <a:pPr lvl="0" defTabSz="914400" eaLnBrk="0" fontAlgn="base" hangingPunct="0">
              <a:spcAft>
                <a:spcPct val="0"/>
              </a:spcAft>
              <a:buFontTx/>
              <a:buChar char="•"/>
            </a:pPr>
            <a:endParaRPr lang="nb-NO" altLang="nb-NO" sz="2400" kern="0" dirty="0">
              <a:solidFill>
                <a:srgbClr val="000000"/>
              </a:solidFill>
              <a:latin typeface="Arial"/>
              <a:ea typeface="ＭＳ Ｐゴシック"/>
            </a:endParaRPr>
          </a:p>
          <a:p>
            <a:pPr lvl="0" defTabSz="914400" eaLnBrk="0" fontAlgn="base" hangingPunct="0">
              <a:spcAft>
                <a:spcPct val="0"/>
              </a:spcAft>
              <a:buFontTx/>
              <a:buChar char="•"/>
            </a:pPr>
            <a:r>
              <a:rPr lang="nb-NO" altLang="nb-NO" sz="2400" kern="0" dirty="0">
                <a:solidFill>
                  <a:srgbClr val="000000"/>
                </a:solidFill>
                <a:latin typeface="Arial"/>
                <a:ea typeface="ＭＳ Ｐゴシック"/>
              </a:rPr>
              <a:t>Hvilke sikringstiltak som vil være egnet, avhenger av type formidlingsplattform. </a:t>
            </a:r>
          </a:p>
          <a:p>
            <a:pPr lvl="0" defTabSz="914400" eaLnBrk="0" fontAlgn="base" hangingPunct="0">
              <a:spcAft>
                <a:spcPct val="0"/>
              </a:spcAft>
              <a:buFontTx/>
              <a:buChar char="•"/>
            </a:pPr>
            <a:endParaRPr lang="nb-NO" altLang="nb-NO" sz="2400" kern="0" dirty="0">
              <a:solidFill>
                <a:srgbClr val="000000"/>
              </a:solidFill>
              <a:latin typeface="Arial"/>
              <a:ea typeface="ＭＳ Ｐゴシック"/>
            </a:endParaRPr>
          </a:p>
          <a:p>
            <a:pPr lvl="0" defTabSz="914400" eaLnBrk="0" fontAlgn="base" hangingPunct="0">
              <a:spcAft>
                <a:spcPct val="0"/>
              </a:spcAft>
              <a:buFontTx/>
              <a:buChar char="•"/>
            </a:pPr>
            <a:r>
              <a:rPr lang="nb-NO" altLang="nb-NO" sz="2400" kern="0" dirty="0">
                <a:solidFill>
                  <a:srgbClr val="000000"/>
                </a:solidFill>
                <a:latin typeface="Arial"/>
                <a:ea typeface="ＭＳ Ｐゴシック"/>
              </a:rPr>
              <a:t>Lovfesting av minstekrav – ytterligere regler kan fastsettes i forskrift</a:t>
            </a:r>
          </a:p>
          <a:p>
            <a:endParaRPr lang="en-US" dirty="0"/>
          </a:p>
        </p:txBody>
      </p:sp>
      <p:pic>
        <p:nvPicPr>
          <p:cNvPr id="4" name="Picture 3" descr="Bunnlinj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70320"/>
            <a:ext cx="9144000" cy="487680"/>
          </a:xfrm>
          <a:prstGeom prst="rect">
            <a:avLst/>
          </a:prstGeom>
        </p:spPr>
      </p:pic>
      <p:sp>
        <p:nvSpPr>
          <p:cNvPr id="5" name="Footer Placeholder 4"/>
          <p:cNvSpPr>
            <a:spLocks noGrp="1"/>
          </p:cNvSpPr>
          <p:nvPr>
            <p:ph type="ftr" sz="quarter" idx="11"/>
          </p:nvPr>
        </p:nvSpPr>
        <p:spPr/>
        <p:txBody>
          <a:bodyPr/>
          <a:lstStyle/>
          <a:p>
            <a:r>
              <a:rPr lang="da-DK" smtClean="0">
                <a:solidFill>
                  <a:prstClr val="black">
                    <a:tint val="75000"/>
                  </a:prstClr>
                </a:solidFill>
              </a:rPr>
              <a:t>Medietilsynet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9F3FBF-B410-5348-A21C-116818A8EE83}" type="slidenum">
              <a:rPr lang="en-US" smtClean="0">
                <a:solidFill>
                  <a:prstClr val="black">
                    <a:tint val="75000"/>
                  </a:prstClr>
                </a:solidFill>
              </a:rPr>
              <a:pPr/>
              <a:t>17</a:t>
            </a:fld>
            <a:endParaRPr lang="en-US">
              <a:solidFill>
                <a:prstClr val="black">
                  <a:tint val="75000"/>
                </a:prstClr>
              </a:solidFill>
            </a:endParaRPr>
          </a:p>
        </p:txBody>
      </p:sp>
    </p:spTree>
    <p:extLst>
      <p:ext uri="{BB962C8B-B14F-4D97-AF65-F5344CB8AC3E}">
        <p14:creationId xmlns:p14="http://schemas.microsoft.com/office/powerpoint/2010/main" val="259751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ltLang="nb-NO" dirty="0"/>
              <a:t>Alderskontroll forts. </a:t>
            </a:r>
            <a:endParaRPr lang="en-US" dirty="0"/>
          </a:p>
        </p:txBody>
      </p:sp>
      <p:sp>
        <p:nvSpPr>
          <p:cNvPr id="3" name="Content Placeholder 2"/>
          <p:cNvSpPr>
            <a:spLocks noGrp="1"/>
          </p:cNvSpPr>
          <p:nvPr>
            <p:ph idx="1"/>
          </p:nvPr>
        </p:nvSpPr>
        <p:spPr/>
        <p:txBody>
          <a:bodyPr/>
          <a:lstStyle/>
          <a:p>
            <a:pPr lvl="0" defTabSz="914400" eaLnBrk="0" fontAlgn="base" hangingPunct="0">
              <a:spcAft>
                <a:spcPct val="0"/>
              </a:spcAft>
              <a:buFontTx/>
              <a:buChar char="•"/>
            </a:pPr>
            <a:r>
              <a:rPr lang="nb-NO" altLang="nb-NO" sz="2400" kern="0" dirty="0">
                <a:solidFill>
                  <a:srgbClr val="000000"/>
                </a:solidFill>
                <a:latin typeface="Arial"/>
                <a:ea typeface="ＭＳ Ｐゴシック"/>
              </a:rPr>
              <a:t>Fjernsyn</a:t>
            </a:r>
          </a:p>
          <a:p>
            <a:pPr lvl="1" defTabSz="914400" eaLnBrk="0" fontAlgn="base" hangingPunct="0">
              <a:spcAft>
                <a:spcPct val="0"/>
              </a:spcAft>
              <a:buSzPct val="80000"/>
              <a:buFont typeface="Times" panose="02020603050405020304" pitchFamily="18" charset="0"/>
              <a:buChar char="•"/>
            </a:pPr>
            <a:r>
              <a:rPr lang="nb-NO" altLang="nb-NO" sz="1700" kern="0" dirty="0">
                <a:solidFill>
                  <a:srgbClr val="00646B"/>
                </a:solidFill>
                <a:latin typeface="Arial"/>
                <a:ea typeface="ＭＳ Ｐゴシック"/>
              </a:rPr>
              <a:t>Forbud mot å sende alvorlig skadelig innhold</a:t>
            </a:r>
          </a:p>
          <a:p>
            <a:pPr lvl="1" defTabSz="914400" eaLnBrk="0" fontAlgn="base" hangingPunct="0">
              <a:spcAft>
                <a:spcPct val="0"/>
              </a:spcAft>
              <a:buSzPct val="80000"/>
              <a:buFont typeface="Times" panose="02020603050405020304" pitchFamily="18" charset="0"/>
              <a:buChar char="•"/>
            </a:pPr>
            <a:r>
              <a:rPr lang="nb-NO" altLang="nb-NO" sz="1700" kern="0" dirty="0">
                <a:solidFill>
                  <a:srgbClr val="00646B"/>
                </a:solidFill>
                <a:latin typeface="Arial"/>
                <a:ea typeface="ＭＳ Ｐゴシック"/>
              </a:rPr>
              <a:t>Tjenestetilbyder skal ved valg av sendetid eller tekniske tiltak sørge for at mindreårige ikke får tilgang til skadelig innhold (</a:t>
            </a:r>
            <a:r>
              <a:rPr lang="nb-NO" altLang="nb-NO" sz="1700" i="1" kern="0" dirty="0">
                <a:solidFill>
                  <a:srgbClr val="00646B"/>
                </a:solidFill>
                <a:latin typeface="Arial"/>
                <a:ea typeface="ＭＳ Ｐゴシック"/>
              </a:rPr>
              <a:t>gradert vannskille gjelder også for ikke-klassifiseringspliktig innhold</a:t>
            </a:r>
            <a:r>
              <a:rPr lang="nb-NO" altLang="nb-NO" sz="1700" kern="0" dirty="0">
                <a:solidFill>
                  <a:srgbClr val="00646B"/>
                </a:solidFill>
                <a:latin typeface="Arial"/>
                <a:ea typeface="ＭＳ Ｐゴシック"/>
              </a:rPr>
              <a:t>). Nyhet/aktualitet unntatt.</a:t>
            </a:r>
          </a:p>
          <a:p>
            <a:pPr lvl="1" defTabSz="914400" eaLnBrk="0" fontAlgn="base" hangingPunct="0">
              <a:spcAft>
                <a:spcPct val="0"/>
              </a:spcAft>
              <a:buSzPct val="80000"/>
              <a:buFont typeface="Times" panose="02020603050405020304" pitchFamily="18" charset="0"/>
              <a:buChar char="•"/>
            </a:pPr>
            <a:endParaRPr lang="nb-NO" altLang="nb-NO" sz="1700" kern="0" dirty="0">
              <a:solidFill>
                <a:srgbClr val="00646B"/>
              </a:solidFill>
              <a:latin typeface="Arial"/>
              <a:ea typeface="ＭＳ Ｐゴシック"/>
            </a:endParaRPr>
          </a:p>
          <a:p>
            <a:pPr lvl="0" defTabSz="914400" eaLnBrk="0" fontAlgn="base" hangingPunct="0">
              <a:spcAft>
                <a:spcPct val="0"/>
              </a:spcAft>
              <a:buFontTx/>
              <a:buChar char="•"/>
            </a:pPr>
            <a:r>
              <a:rPr lang="nb-NO" altLang="nb-NO" sz="2400" kern="0" dirty="0">
                <a:solidFill>
                  <a:srgbClr val="000000"/>
                </a:solidFill>
                <a:latin typeface="Arial"/>
                <a:ea typeface="ＭＳ Ｐゴシック"/>
              </a:rPr>
              <a:t>Bestillingstjenester/</a:t>
            </a:r>
            <a:r>
              <a:rPr lang="nb-NO" altLang="nb-NO" sz="2400" kern="0" dirty="0" err="1">
                <a:solidFill>
                  <a:srgbClr val="000000"/>
                </a:solidFill>
                <a:latin typeface="Arial"/>
                <a:ea typeface="ＭＳ Ｐゴシック"/>
              </a:rPr>
              <a:t>VoD</a:t>
            </a:r>
            <a:r>
              <a:rPr lang="nb-NO" altLang="nb-NO" sz="2400" kern="0" dirty="0">
                <a:solidFill>
                  <a:srgbClr val="000000"/>
                </a:solidFill>
                <a:latin typeface="Arial"/>
                <a:ea typeface="ＭＳ Ｐゴシック"/>
              </a:rPr>
              <a:t>:</a:t>
            </a:r>
          </a:p>
          <a:p>
            <a:pPr lvl="1" defTabSz="914400" eaLnBrk="0" fontAlgn="base" hangingPunct="0">
              <a:spcAft>
                <a:spcPct val="0"/>
              </a:spcAft>
              <a:buSzPct val="80000"/>
              <a:buFont typeface="Times" panose="02020603050405020304" pitchFamily="18" charset="0"/>
              <a:buChar char="•"/>
            </a:pPr>
            <a:r>
              <a:rPr lang="nb-NO" altLang="nb-NO" sz="1700" kern="0" dirty="0">
                <a:solidFill>
                  <a:srgbClr val="00646B"/>
                </a:solidFill>
                <a:latin typeface="Arial"/>
                <a:ea typeface="ＭＳ Ｐゴシック"/>
              </a:rPr>
              <a:t>Tjenestetilbyder skal tilby tiltak som kan </a:t>
            </a:r>
            <a:r>
              <a:rPr lang="nb-NO" altLang="nb-NO" sz="1700" b="1" kern="0" dirty="0">
                <a:solidFill>
                  <a:srgbClr val="00646B"/>
                </a:solidFill>
                <a:latin typeface="Arial"/>
                <a:ea typeface="ＭＳ Ｐゴシック"/>
              </a:rPr>
              <a:t>aktiveres av mottaker </a:t>
            </a:r>
            <a:r>
              <a:rPr lang="nb-NO" altLang="nb-NO" sz="1700" kern="0" dirty="0">
                <a:solidFill>
                  <a:srgbClr val="00646B"/>
                </a:solidFill>
                <a:latin typeface="Arial"/>
                <a:ea typeface="ＭＳ Ｐゴシック"/>
              </a:rPr>
              <a:t>for å hindre mottak av skadelig innhold (foreldrekontroll). Nyhet/aktualitet unntatt.</a:t>
            </a:r>
          </a:p>
          <a:p>
            <a:pPr lvl="1" defTabSz="914400" eaLnBrk="0" fontAlgn="base" hangingPunct="0">
              <a:spcAft>
                <a:spcPct val="0"/>
              </a:spcAft>
              <a:buSzPct val="80000"/>
              <a:buFont typeface="Times" panose="02020603050405020304" pitchFamily="18" charset="0"/>
              <a:buChar char="•"/>
            </a:pPr>
            <a:r>
              <a:rPr lang="nb-NO" altLang="nb-NO" sz="1700" kern="0" dirty="0">
                <a:solidFill>
                  <a:srgbClr val="00646B"/>
                </a:solidFill>
                <a:latin typeface="Arial"/>
                <a:ea typeface="ＭＳ Ｐゴシック"/>
              </a:rPr>
              <a:t>Tjenestetilbyder skal iverksette tiltak som </a:t>
            </a:r>
            <a:r>
              <a:rPr lang="nb-NO" altLang="nb-NO" sz="1700" b="1" kern="0" dirty="0">
                <a:solidFill>
                  <a:srgbClr val="00646B"/>
                </a:solidFill>
                <a:latin typeface="Arial"/>
                <a:ea typeface="ＭＳ Ｐゴシック"/>
              </a:rPr>
              <a:t>hindrer mottak </a:t>
            </a:r>
            <a:r>
              <a:rPr lang="nb-NO" altLang="nb-NO" sz="1700" kern="0" dirty="0">
                <a:solidFill>
                  <a:srgbClr val="00646B"/>
                </a:solidFill>
                <a:latin typeface="Arial"/>
                <a:ea typeface="ＭＳ Ｐゴシック"/>
              </a:rPr>
              <a:t>av alvorlig skadelig </a:t>
            </a:r>
            <a:r>
              <a:rPr lang="nb-NO" altLang="nb-NO" sz="1700" kern="0" dirty="0" smtClean="0">
                <a:solidFill>
                  <a:srgbClr val="00646B"/>
                </a:solidFill>
                <a:latin typeface="Arial"/>
                <a:ea typeface="ＭＳ Ｐゴシック"/>
              </a:rPr>
              <a:t>innhold (</a:t>
            </a:r>
            <a:r>
              <a:rPr lang="nb-NO" altLang="nb-NO" sz="1700" kern="0" dirty="0">
                <a:solidFill>
                  <a:srgbClr val="00646B"/>
                </a:solidFill>
                <a:latin typeface="Arial"/>
                <a:ea typeface="ＭＳ Ｐゴシック"/>
              </a:rPr>
              <a:t>e</a:t>
            </a:r>
            <a:r>
              <a:rPr lang="nb-NO" altLang="nb-NO" sz="1700" kern="0" dirty="0" smtClean="0">
                <a:solidFill>
                  <a:srgbClr val="00646B"/>
                </a:solidFill>
                <a:latin typeface="Arial"/>
                <a:ea typeface="ＭＳ Ｐゴシック"/>
              </a:rPr>
              <a:t>ks. PIN-koder, passord e.l.)</a:t>
            </a:r>
          </a:p>
          <a:p>
            <a:endParaRPr lang="en-US" dirty="0"/>
          </a:p>
        </p:txBody>
      </p:sp>
      <p:pic>
        <p:nvPicPr>
          <p:cNvPr id="4" name="Picture 3" descr="Bunnlinj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70320"/>
            <a:ext cx="9144000" cy="487680"/>
          </a:xfrm>
          <a:prstGeom prst="rect">
            <a:avLst/>
          </a:prstGeom>
        </p:spPr>
      </p:pic>
      <p:sp>
        <p:nvSpPr>
          <p:cNvPr id="5" name="Footer Placeholder 4"/>
          <p:cNvSpPr>
            <a:spLocks noGrp="1"/>
          </p:cNvSpPr>
          <p:nvPr>
            <p:ph type="ftr" sz="quarter" idx="11"/>
          </p:nvPr>
        </p:nvSpPr>
        <p:spPr/>
        <p:txBody>
          <a:bodyPr/>
          <a:lstStyle/>
          <a:p>
            <a:r>
              <a:rPr lang="da-DK" smtClean="0">
                <a:solidFill>
                  <a:prstClr val="black">
                    <a:tint val="75000"/>
                  </a:prstClr>
                </a:solidFill>
              </a:rPr>
              <a:t>Medietilsynet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9F3FBF-B410-5348-A21C-116818A8EE83}" type="slidenum">
              <a:rPr lang="en-US" smtClean="0">
                <a:solidFill>
                  <a:prstClr val="black">
                    <a:tint val="75000"/>
                  </a:prstClr>
                </a:solidFill>
              </a:rPr>
              <a:pPr/>
              <a:t>18</a:t>
            </a:fld>
            <a:endParaRPr lang="en-US">
              <a:solidFill>
                <a:prstClr val="black">
                  <a:tint val="75000"/>
                </a:prstClr>
              </a:solidFill>
            </a:endParaRPr>
          </a:p>
        </p:txBody>
      </p:sp>
    </p:spTree>
    <p:extLst>
      <p:ext uri="{BB962C8B-B14F-4D97-AF65-F5344CB8AC3E}">
        <p14:creationId xmlns:p14="http://schemas.microsoft.com/office/powerpoint/2010/main" val="12631498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ltLang="nb-NO" dirty="0"/>
              <a:t>Alderskontroll forts.</a:t>
            </a:r>
            <a:endParaRPr lang="en-US" dirty="0"/>
          </a:p>
        </p:txBody>
      </p:sp>
      <p:sp>
        <p:nvSpPr>
          <p:cNvPr id="3" name="Content Placeholder 2"/>
          <p:cNvSpPr>
            <a:spLocks noGrp="1"/>
          </p:cNvSpPr>
          <p:nvPr>
            <p:ph idx="1"/>
          </p:nvPr>
        </p:nvSpPr>
        <p:spPr/>
        <p:txBody>
          <a:bodyPr/>
          <a:lstStyle/>
          <a:p>
            <a:pPr lvl="0" defTabSz="914400" eaLnBrk="0" fontAlgn="base" hangingPunct="0">
              <a:spcAft>
                <a:spcPct val="0"/>
              </a:spcAft>
              <a:buFontTx/>
              <a:buChar char="•"/>
            </a:pPr>
            <a:r>
              <a:rPr lang="nb-NO" altLang="nb-NO" sz="2400" kern="0" dirty="0">
                <a:solidFill>
                  <a:srgbClr val="000000"/>
                </a:solidFill>
                <a:latin typeface="Arial"/>
                <a:ea typeface="ＭＳ Ｐゴシック"/>
              </a:rPr>
              <a:t>Fremvisning ved allmenn sammenkomst</a:t>
            </a:r>
          </a:p>
          <a:p>
            <a:pPr lvl="1" defTabSz="914400" eaLnBrk="0" fontAlgn="base" hangingPunct="0">
              <a:spcAft>
                <a:spcPct val="0"/>
              </a:spcAft>
              <a:buSzPct val="80000"/>
              <a:buFont typeface="Times" panose="02020603050405020304" pitchFamily="18" charset="0"/>
              <a:buChar char="•"/>
            </a:pPr>
            <a:r>
              <a:rPr lang="nb-NO" altLang="nb-NO" sz="1700" kern="0" dirty="0">
                <a:solidFill>
                  <a:srgbClr val="00646B"/>
                </a:solidFill>
                <a:latin typeface="Arial"/>
                <a:ea typeface="ＭＳ Ｐゴシック"/>
              </a:rPr>
              <a:t>Visnings- og omsetningssted plikter å utforme rutiner for  og gjennomføre alderskontroll ved tilgjengeliggjøring av klassifiseringspliktig bildeprogram </a:t>
            </a:r>
          </a:p>
          <a:p>
            <a:pPr lvl="1" defTabSz="914400" eaLnBrk="0" fontAlgn="base" hangingPunct="0">
              <a:spcAft>
                <a:spcPct val="0"/>
              </a:spcAft>
              <a:buSzPct val="80000"/>
              <a:buFont typeface="Times" panose="02020603050405020304" pitchFamily="18" charset="0"/>
              <a:buChar char="•"/>
            </a:pPr>
            <a:r>
              <a:rPr lang="nb-NO" altLang="nb-NO" sz="1700" kern="0" dirty="0">
                <a:solidFill>
                  <a:srgbClr val="00646B"/>
                </a:solidFill>
                <a:latin typeface="Arial"/>
                <a:ea typeface="ＭＳ Ｐゴシック"/>
              </a:rPr>
              <a:t>Ledsagerregel gjelder (ett trinn høyere aldersgrense, 18-årsgrensen er absolutt)</a:t>
            </a:r>
          </a:p>
          <a:p>
            <a:pPr lvl="1" defTabSz="914400" eaLnBrk="0" fontAlgn="base" hangingPunct="0">
              <a:spcAft>
                <a:spcPct val="0"/>
              </a:spcAft>
              <a:buSzPct val="80000"/>
              <a:buFont typeface="Times" panose="02020603050405020304" pitchFamily="18" charset="0"/>
              <a:buChar char="•"/>
            </a:pPr>
            <a:endParaRPr lang="nb-NO" altLang="nb-NO" sz="1700" kern="0" dirty="0">
              <a:solidFill>
                <a:srgbClr val="00646B"/>
              </a:solidFill>
              <a:latin typeface="Arial"/>
              <a:ea typeface="ＭＳ Ｐゴシック"/>
            </a:endParaRPr>
          </a:p>
          <a:p>
            <a:pPr lvl="0" defTabSz="914400" eaLnBrk="0" fontAlgn="base" hangingPunct="0">
              <a:spcAft>
                <a:spcPct val="0"/>
              </a:spcAft>
              <a:buFontTx/>
              <a:buChar char="•"/>
            </a:pPr>
            <a:r>
              <a:rPr lang="nb-NO" altLang="nb-NO" sz="2400" kern="0" dirty="0">
                <a:solidFill>
                  <a:srgbClr val="000000"/>
                </a:solidFill>
                <a:latin typeface="Arial"/>
                <a:ea typeface="ＭＳ Ｐゴシック"/>
              </a:rPr>
              <a:t>Videogram:</a:t>
            </a:r>
          </a:p>
          <a:p>
            <a:pPr lvl="1" defTabSz="914400" eaLnBrk="0" fontAlgn="base" hangingPunct="0">
              <a:spcAft>
                <a:spcPct val="0"/>
              </a:spcAft>
              <a:buSzPct val="80000"/>
              <a:buFont typeface="Times" panose="02020603050405020304" pitchFamily="18" charset="0"/>
              <a:buChar char="•"/>
            </a:pPr>
            <a:r>
              <a:rPr lang="nb-NO" altLang="nb-NO" sz="1700" kern="0" dirty="0">
                <a:solidFill>
                  <a:srgbClr val="00646B"/>
                </a:solidFill>
                <a:latin typeface="Arial"/>
                <a:ea typeface="ＭＳ Ｐゴシック"/>
              </a:rPr>
              <a:t>Omsetningssted plikter å utforme rutiner for og gjennomføre alderskontroll ved tilgjengeliggjøring (salg, utleie, utdeling mv.)</a:t>
            </a:r>
          </a:p>
          <a:p>
            <a:endParaRPr lang="en-US" dirty="0"/>
          </a:p>
        </p:txBody>
      </p:sp>
      <p:pic>
        <p:nvPicPr>
          <p:cNvPr id="4" name="Picture 3" descr="Bunnlinj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70320"/>
            <a:ext cx="9144000" cy="487680"/>
          </a:xfrm>
          <a:prstGeom prst="rect">
            <a:avLst/>
          </a:prstGeom>
        </p:spPr>
      </p:pic>
      <p:sp>
        <p:nvSpPr>
          <p:cNvPr id="5" name="Footer Placeholder 4"/>
          <p:cNvSpPr>
            <a:spLocks noGrp="1"/>
          </p:cNvSpPr>
          <p:nvPr>
            <p:ph type="ftr" sz="quarter" idx="11"/>
          </p:nvPr>
        </p:nvSpPr>
        <p:spPr/>
        <p:txBody>
          <a:bodyPr/>
          <a:lstStyle/>
          <a:p>
            <a:r>
              <a:rPr lang="da-DK" smtClean="0">
                <a:solidFill>
                  <a:prstClr val="black">
                    <a:tint val="75000"/>
                  </a:prstClr>
                </a:solidFill>
              </a:rPr>
              <a:t>Medietilsynet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9F3FBF-B410-5348-A21C-116818A8EE83}" type="slidenum">
              <a:rPr lang="en-US" smtClean="0">
                <a:solidFill>
                  <a:prstClr val="black">
                    <a:tint val="75000"/>
                  </a:prstClr>
                </a:solidFill>
              </a:rPr>
              <a:pPr/>
              <a:t>19</a:t>
            </a:fld>
            <a:endParaRPr lang="en-US">
              <a:solidFill>
                <a:prstClr val="black">
                  <a:tint val="75000"/>
                </a:prstClr>
              </a:solidFill>
            </a:endParaRPr>
          </a:p>
        </p:txBody>
      </p:sp>
    </p:spTree>
    <p:extLst>
      <p:ext uri="{BB962C8B-B14F-4D97-AF65-F5344CB8AC3E}">
        <p14:creationId xmlns:p14="http://schemas.microsoft.com/office/powerpoint/2010/main" val="27919920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Innhold</a:t>
            </a:r>
            <a:endParaRPr lang="en-US" dirty="0"/>
          </a:p>
        </p:txBody>
      </p:sp>
      <p:sp>
        <p:nvSpPr>
          <p:cNvPr id="3" name="Content Placeholder 2"/>
          <p:cNvSpPr>
            <a:spLocks noGrp="1"/>
          </p:cNvSpPr>
          <p:nvPr>
            <p:ph idx="1"/>
          </p:nvPr>
        </p:nvSpPr>
        <p:spPr/>
        <p:txBody>
          <a:bodyPr/>
          <a:lstStyle/>
          <a:p>
            <a:r>
              <a:rPr lang="en-US" dirty="0" err="1" smtClean="0"/>
              <a:t>Hva</a:t>
            </a:r>
            <a:r>
              <a:rPr lang="en-US" dirty="0" smtClean="0"/>
              <a:t>, </a:t>
            </a:r>
            <a:r>
              <a:rPr lang="en-US" dirty="0" err="1" smtClean="0"/>
              <a:t>hvem</a:t>
            </a:r>
            <a:r>
              <a:rPr lang="en-US" dirty="0" smtClean="0"/>
              <a:t>, </a:t>
            </a:r>
            <a:r>
              <a:rPr lang="en-US" dirty="0" err="1" smtClean="0"/>
              <a:t>når</a:t>
            </a:r>
            <a:r>
              <a:rPr lang="en-US" dirty="0" smtClean="0"/>
              <a:t>?</a:t>
            </a:r>
          </a:p>
          <a:p>
            <a:endParaRPr lang="en-US" dirty="0" smtClean="0"/>
          </a:p>
          <a:p>
            <a:r>
              <a:rPr lang="en-US" dirty="0" err="1" smtClean="0"/>
              <a:t>Gjennomgang</a:t>
            </a:r>
            <a:r>
              <a:rPr lang="en-US" dirty="0" smtClean="0"/>
              <a:t> </a:t>
            </a:r>
            <a:r>
              <a:rPr lang="en-US" dirty="0" err="1" smtClean="0"/>
              <a:t>av</a:t>
            </a:r>
            <a:r>
              <a:rPr lang="en-US" dirty="0" smtClean="0"/>
              <a:t> </a:t>
            </a:r>
            <a:r>
              <a:rPr lang="en-US" dirty="0" err="1" smtClean="0"/>
              <a:t>tre</a:t>
            </a:r>
            <a:r>
              <a:rPr lang="en-US" dirty="0" smtClean="0"/>
              <a:t> </a:t>
            </a:r>
            <a:r>
              <a:rPr lang="en-US" dirty="0" err="1" smtClean="0"/>
              <a:t>lovbestemte</a:t>
            </a:r>
            <a:r>
              <a:rPr lang="en-US" dirty="0" smtClean="0"/>
              <a:t> </a:t>
            </a:r>
            <a:r>
              <a:rPr lang="en-US" dirty="0" err="1" smtClean="0"/>
              <a:t>beskyttelsestiltak</a:t>
            </a:r>
            <a:endParaRPr lang="en-US" dirty="0" smtClean="0"/>
          </a:p>
          <a:p>
            <a:endParaRPr lang="en-US" dirty="0" smtClean="0"/>
          </a:p>
          <a:p>
            <a:r>
              <a:rPr lang="en-US" dirty="0" err="1" smtClean="0"/>
              <a:t>Klage</a:t>
            </a:r>
            <a:r>
              <a:rPr lang="en-US" dirty="0" smtClean="0"/>
              <a:t>, </a:t>
            </a:r>
            <a:r>
              <a:rPr lang="en-US" dirty="0" err="1" smtClean="0"/>
              <a:t>sanksjoner</a:t>
            </a:r>
            <a:r>
              <a:rPr lang="en-US" dirty="0" smtClean="0"/>
              <a:t>, tilsyn</a:t>
            </a:r>
            <a:endParaRPr lang="en-US" dirty="0"/>
          </a:p>
        </p:txBody>
      </p:sp>
      <p:pic>
        <p:nvPicPr>
          <p:cNvPr id="4" name="Picture 3" descr="Bunnlinj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70320"/>
            <a:ext cx="9144000" cy="487680"/>
          </a:xfrm>
          <a:prstGeom prst="rect">
            <a:avLst/>
          </a:prstGeom>
        </p:spPr>
      </p:pic>
      <p:sp>
        <p:nvSpPr>
          <p:cNvPr id="5" name="Footer Placeholder 4"/>
          <p:cNvSpPr>
            <a:spLocks noGrp="1"/>
          </p:cNvSpPr>
          <p:nvPr>
            <p:ph type="ftr" sz="quarter" idx="11"/>
          </p:nvPr>
        </p:nvSpPr>
        <p:spPr/>
        <p:txBody>
          <a:bodyPr/>
          <a:lstStyle/>
          <a:p>
            <a:r>
              <a:rPr lang="da-DK" smtClean="0"/>
              <a:t>Medietilsynet</a:t>
            </a:r>
            <a:endParaRPr lang="en-US"/>
          </a:p>
        </p:txBody>
      </p:sp>
      <p:sp>
        <p:nvSpPr>
          <p:cNvPr id="6" name="Slide Number Placeholder 5"/>
          <p:cNvSpPr>
            <a:spLocks noGrp="1"/>
          </p:cNvSpPr>
          <p:nvPr>
            <p:ph type="sldNum" sz="quarter" idx="12"/>
          </p:nvPr>
        </p:nvSpPr>
        <p:spPr/>
        <p:txBody>
          <a:bodyPr/>
          <a:lstStyle/>
          <a:p>
            <a:fld id="{989F3FBF-B410-5348-A21C-116818A8EE83}" type="slidenum">
              <a:rPr lang="en-US" smtClean="0"/>
              <a:t>2</a:t>
            </a:fld>
            <a:endParaRPr lang="en-US"/>
          </a:p>
        </p:txBody>
      </p:sp>
      <p:pic>
        <p:nvPicPr>
          <p:cNvPr id="8" name="Bilde 7"/>
          <p:cNvPicPr>
            <a:picLocks noChangeAspect="1"/>
          </p:cNvPicPr>
          <p:nvPr/>
        </p:nvPicPr>
        <p:blipFill>
          <a:blip r:embed="rId3"/>
          <a:stretch>
            <a:fillRect/>
          </a:stretch>
        </p:blipFill>
        <p:spPr>
          <a:xfrm>
            <a:off x="1218919" y="5577812"/>
            <a:ext cx="6486706" cy="573074"/>
          </a:xfrm>
          <a:prstGeom prst="rect">
            <a:avLst/>
          </a:prstGeom>
        </p:spPr>
      </p:pic>
    </p:spTree>
    <p:extLst>
      <p:ext uri="{BB962C8B-B14F-4D97-AF65-F5344CB8AC3E}">
        <p14:creationId xmlns:p14="http://schemas.microsoft.com/office/powerpoint/2010/main" val="38846341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b-NO" altLang="nb-NO" dirty="0"/>
              <a:t>Beskyttelsestiltak 3: Informasjonsplikt</a:t>
            </a:r>
            <a:br>
              <a:rPr lang="nb-NO" altLang="nb-NO" dirty="0"/>
            </a:br>
            <a:r>
              <a:rPr lang="nb-NO" altLang="nb-NO" dirty="0"/>
              <a:t/>
            </a:r>
            <a:br>
              <a:rPr lang="nb-NO" altLang="nb-NO" dirty="0"/>
            </a:br>
            <a:endParaRPr lang="en-US" dirty="0"/>
          </a:p>
        </p:txBody>
      </p:sp>
      <p:sp>
        <p:nvSpPr>
          <p:cNvPr id="3" name="Content Placeholder 2"/>
          <p:cNvSpPr>
            <a:spLocks noGrp="1"/>
          </p:cNvSpPr>
          <p:nvPr>
            <p:ph idx="1"/>
          </p:nvPr>
        </p:nvSpPr>
        <p:spPr/>
        <p:txBody>
          <a:bodyPr/>
          <a:lstStyle/>
          <a:p>
            <a:endParaRPr lang="en-US" dirty="0"/>
          </a:p>
        </p:txBody>
      </p:sp>
      <p:pic>
        <p:nvPicPr>
          <p:cNvPr id="4" name="Picture 3" descr="Bunnlinj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70320"/>
            <a:ext cx="9144000" cy="487680"/>
          </a:xfrm>
          <a:prstGeom prst="rect">
            <a:avLst/>
          </a:prstGeom>
        </p:spPr>
      </p:pic>
      <p:sp>
        <p:nvSpPr>
          <p:cNvPr id="5" name="Footer Placeholder 4"/>
          <p:cNvSpPr>
            <a:spLocks noGrp="1"/>
          </p:cNvSpPr>
          <p:nvPr>
            <p:ph type="ftr" sz="quarter" idx="11"/>
          </p:nvPr>
        </p:nvSpPr>
        <p:spPr/>
        <p:txBody>
          <a:bodyPr/>
          <a:lstStyle/>
          <a:p>
            <a:r>
              <a:rPr lang="da-DK" smtClean="0">
                <a:solidFill>
                  <a:prstClr val="black">
                    <a:tint val="75000"/>
                  </a:prstClr>
                </a:solidFill>
              </a:rPr>
              <a:t>Medietilsynet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9F3FBF-B410-5348-A21C-116818A8EE83}" type="slidenum">
              <a:rPr lang="en-US" smtClean="0">
                <a:solidFill>
                  <a:prstClr val="black">
                    <a:tint val="75000"/>
                  </a:prstClr>
                </a:solidFill>
              </a:rPr>
              <a:pPr/>
              <a:t>20</a:t>
            </a:fld>
            <a:endParaRPr lang="en-US">
              <a:solidFill>
                <a:prstClr val="black">
                  <a:tint val="75000"/>
                </a:prstClr>
              </a:solidFill>
            </a:endParaRPr>
          </a:p>
        </p:txBody>
      </p:sp>
    </p:spTree>
    <p:extLst>
      <p:ext uri="{BB962C8B-B14F-4D97-AF65-F5344CB8AC3E}">
        <p14:creationId xmlns:p14="http://schemas.microsoft.com/office/powerpoint/2010/main" val="12570426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ltLang="nb-NO" dirty="0"/>
              <a:t>Informasjonsplikt</a:t>
            </a:r>
            <a:endParaRPr lang="en-US" dirty="0"/>
          </a:p>
        </p:txBody>
      </p:sp>
      <p:sp>
        <p:nvSpPr>
          <p:cNvPr id="3" name="Content Placeholder 2"/>
          <p:cNvSpPr>
            <a:spLocks noGrp="1"/>
          </p:cNvSpPr>
          <p:nvPr>
            <p:ph idx="1"/>
          </p:nvPr>
        </p:nvSpPr>
        <p:spPr/>
        <p:txBody>
          <a:bodyPr/>
          <a:lstStyle/>
          <a:p>
            <a:pPr lvl="0" defTabSz="914400" eaLnBrk="0" fontAlgn="base" hangingPunct="0">
              <a:spcAft>
                <a:spcPct val="0"/>
              </a:spcAft>
              <a:buFontTx/>
              <a:buChar char="•"/>
            </a:pPr>
            <a:r>
              <a:rPr lang="nb-NO" altLang="nb-NO" sz="2400" kern="0" dirty="0">
                <a:solidFill>
                  <a:srgbClr val="000000"/>
                </a:solidFill>
                <a:latin typeface="Arial"/>
                <a:ea typeface="ＭＳ Ｐゴシック"/>
              </a:rPr>
              <a:t>L</a:t>
            </a:r>
            <a:r>
              <a:rPr lang="nb-NO" altLang="nb-NO" sz="2400" kern="0" dirty="0" smtClean="0">
                <a:solidFill>
                  <a:srgbClr val="000000"/>
                </a:solidFill>
                <a:latin typeface="Arial"/>
                <a:ea typeface="ＭＳ Ｐゴシック"/>
              </a:rPr>
              <a:t>oven </a:t>
            </a:r>
            <a:r>
              <a:rPr lang="nb-NO" altLang="nb-NO" sz="2400" kern="0" dirty="0">
                <a:solidFill>
                  <a:srgbClr val="000000"/>
                </a:solidFill>
                <a:latin typeface="Arial"/>
                <a:ea typeface="ＭＳ Ｐゴシック"/>
              </a:rPr>
              <a:t>innebærer en </a:t>
            </a:r>
            <a:r>
              <a:rPr lang="nb-NO" altLang="nb-NO" sz="2400" b="1" kern="0" dirty="0">
                <a:solidFill>
                  <a:srgbClr val="000000"/>
                </a:solidFill>
                <a:latin typeface="Arial"/>
                <a:ea typeface="ＭＳ Ｐゴシック"/>
              </a:rPr>
              <a:t>generell lovfestet plikt </a:t>
            </a:r>
            <a:r>
              <a:rPr lang="nb-NO" altLang="nb-NO" sz="2400" kern="0" dirty="0">
                <a:solidFill>
                  <a:srgbClr val="000000"/>
                </a:solidFill>
                <a:latin typeface="Arial"/>
                <a:ea typeface="ＭＳ Ｐゴシック"/>
              </a:rPr>
              <a:t>til å informere om fastsatt aldersgrense på bildeprogram.</a:t>
            </a:r>
          </a:p>
          <a:p>
            <a:pPr lvl="0" defTabSz="914400" eaLnBrk="0" fontAlgn="base" hangingPunct="0">
              <a:spcAft>
                <a:spcPct val="0"/>
              </a:spcAft>
              <a:buFontTx/>
              <a:buChar char="•"/>
            </a:pPr>
            <a:endParaRPr lang="nb-NO" altLang="nb-NO" sz="2400" kern="0" dirty="0">
              <a:solidFill>
                <a:srgbClr val="000000"/>
              </a:solidFill>
              <a:latin typeface="Arial"/>
              <a:ea typeface="ＭＳ Ｐゴシック"/>
            </a:endParaRPr>
          </a:p>
          <a:p>
            <a:pPr lvl="0" defTabSz="914400" eaLnBrk="0" fontAlgn="base" hangingPunct="0">
              <a:spcAft>
                <a:spcPct val="0"/>
              </a:spcAft>
              <a:buFontTx/>
              <a:buChar char="•"/>
            </a:pPr>
            <a:r>
              <a:rPr lang="nb-NO" altLang="nb-NO" sz="2400" kern="0" dirty="0">
                <a:solidFill>
                  <a:srgbClr val="000000"/>
                </a:solidFill>
                <a:latin typeface="Arial"/>
                <a:ea typeface="ＭＳ Ｐゴシック"/>
              </a:rPr>
              <a:t>Aldersgrensen skal være tilgjengelig for publikum før beslutning om kjøp eller bestilling blir tatt, og før fremvisning. Krav om tydelig og nøytral merking. </a:t>
            </a:r>
          </a:p>
          <a:p>
            <a:pPr lvl="0" defTabSz="914400" eaLnBrk="0" fontAlgn="base" hangingPunct="0">
              <a:spcAft>
                <a:spcPct val="0"/>
              </a:spcAft>
              <a:buFontTx/>
              <a:buChar char="•"/>
            </a:pPr>
            <a:endParaRPr lang="nb-NO" altLang="nb-NO" sz="2400" kern="0" dirty="0">
              <a:solidFill>
                <a:srgbClr val="000000"/>
              </a:solidFill>
              <a:latin typeface="Arial"/>
              <a:ea typeface="ＭＳ Ｐゴシック"/>
            </a:endParaRPr>
          </a:p>
          <a:p>
            <a:pPr lvl="0" defTabSz="914400" eaLnBrk="0" fontAlgn="base" hangingPunct="0">
              <a:spcAft>
                <a:spcPct val="0"/>
              </a:spcAft>
              <a:buFontTx/>
              <a:buChar char="•"/>
            </a:pPr>
            <a:r>
              <a:rPr lang="nb-NO" altLang="nb-NO" sz="2400" kern="0" dirty="0">
                <a:solidFill>
                  <a:srgbClr val="000000"/>
                </a:solidFill>
                <a:latin typeface="Arial"/>
                <a:ea typeface="ＭＳ Ｐゴシック"/>
              </a:rPr>
              <a:t>Informasjonsplikten må tilpasses den enkelte plattform og form for tilgjengeliggjøring. </a:t>
            </a:r>
          </a:p>
        </p:txBody>
      </p:sp>
      <p:pic>
        <p:nvPicPr>
          <p:cNvPr id="4" name="Picture 3" descr="Bunnlinj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70320"/>
            <a:ext cx="9144000" cy="487680"/>
          </a:xfrm>
          <a:prstGeom prst="rect">
            <a:avLst/>
          </a:prstGeom>
        </p:spPr>
      </p:pic>
      <p:sp>
        <p:nvSpPr>
          <p:cNvPr id="5" name="Footer Placeholder 4"/>
          <p:cNvSpPr>
            <a:spLocks noGrp="1"/>
          </p:cNvSpPr>
          <p:nvPr>
            <p:ph type="ftr" sz="quarter" idx="11"/>
          </p:nvPr>
        </p:nvSpPr>
        <p:spPr/>
        <p:txBody>
          <a:bodyPr/>
          <a:lstStyle/>
          <a:p>
            <a:r>
              <a:rPr lang="da-DK" smtClean="0">
                <a:solidFill>
                  <a:prstClr val="black">
                    <a:tint val="75000"/>
                  </a:prstClr>
                </a:solidFill>
              </a:rPr>
              <a:t>Medietilsynet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9F3FBF-B410-5348-A21C-116818A8EE83}" type="slidenum">
              <a:rPr lang="en-US" smtClean="0">
                <a:solidFill>
                  <a:prstClr val="black">
                    <a:tint val="75000"/>
                  </a:prstClr>
                </a:solidFill>
              </a:rPr>
              <a:pPr/>
              <a:t>21</a:t>
            </a:fld>
            <a:endParaRPr lang="en-US">
              <a:solidFill>
                <a:prstClr val="black">
                  <a:tint val="75000"/>
                </a:prstClr>
              </a:solidFill>
            </a:endParaRPr>
          </a:p>
        </p:txBody>
      </p:sp>
    </p:spTree>
    <p:extLst>
      <p:ext uri="{BB962C8B-B14F-4D97-AF65-F5344CB8AC3E}">
        <p14:creationId xmlns:p14="http://schemas.microsoft.com/office/powerpoint/2010/main" val="263181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ltLang="nb-NO" dirty="0"/>
              <a:t>Informasjonsplikt forts. </a:t>
            </a:r>
            <a:endParaRPr lang="en-US" dirty="0"/>
          </a:p>
        </p:txBody>
      </p:sp>
      <p:sp>
        <p:nvSpPr>
          <p:cNvPr id="3" name="Content Placeholder 2"/>
          <p:cNvSpPr>
            <a:spLocks noGrp="1"/>
          </p:cNvSpPr>
          <p:nvPr>
            <p:ph idx="1"/>
          </p:nvPr>
        </p:nvSpPr>
        <p:spPr/>
        <p:txBody>
          <a:bodyPr/>
          <a:lstStyle/>
          <a:p>
            <a:pPr lvl="0" defTabSz="914400" eaLnBrk="0" fontAlgn="base" hangingPunct="0">
              <a:spcAft>
                <a:spcPct val="0"/>
              </a:spcAft>
              <a:buFontTx/>
              <a:buChar char="•"/>
              <a:defRPr/>
            </a:pPr>
            <a:r>
              <a:rPr lang="nb-NO" sz="2400" kern="0" dirty="0">
                <a:solidFill>
                  <a:srgbClr val="000000"/>
                </a:solidFill>
                <a:latin typeface="Arial"/>
                <a:ea typeface="ＭＳ Ｐゴシック"/>
              </a:rPr>
              <a:t>Fjernsyn</a:t>
            </a:r>
          </a:p>
          <a:p>
            <a:pPr lvl="1" defTabSz="914400" eaLnBrk="0" fontAlgn="base" hangingPunct="0">
              <a:spcAft>
                <a:spcPct val="0"/>
              </a:spcAft>
              <a:buSzPct val="80000"/>
              <a:buFont typeface="Times" pitchFamily="1" charset="0"/>
              <a:buChar char="•"/>
              <a:defRPr/>
            </a:pPr>
            <a:r>
              <a:rPr lang="nb-NO" sz="1700" kern="0" dirty="0">
                <a:solidFill>
                  <a:srgbClr val="00646B"/>
                </a:solidFill>
                <a:latin typeface="Arial"/>
                <a:ea typeface="ＭＳ Ｐゴシック"/>
              </a:rPr>
              <a:t>Tjenestetilbyder skal informere muntlig om aldersgrensene før programmet starter eller tydelig merke bildeprogrammet med aldersgrense under hele sendetiden. Aldersgrense skal være tilgjengelig i tjenestetilbyderens programoversikter og elektroniske programguider. </a:t>
            </a:r>
          </a:p>
          <a:p>
            <a:pPr marL="457200" lvl="1" indent="0" defTabSz="914400" eaLnBrk="0" fontAlgn="base" hangingPunct="0">
              <a:spcAft>
                <a:spcPct val="0"/>
              </a:spcAft>
              <a:buSzPct val="80000"/>
              <a:buNone/>
              <a:defRPr/>
            </a:pPr>
            <a:endParaRPr lang="nb-NO" sz="1700" kern="0" dirty="0">
              <a:solidFill>
                <a:srgbClr val="00646B"/>
              </a:solidFill>
              <a:latin typeface="Arial"/>
              <a:ea typeface="ＭＳ Ｐゴシック"/>
            </a:endParaRPr>
          </a:p>
          <a:p>
            <a:pPr lvl="0" defTabSz="914400" eaLnBrk="0" fontAlgn="base" hangingPunct="0">
              <a:spcAft>
                <a:spcPct val="0"/>
              </a:spcAft>
              <a:buFontTx/>
              <a:buChar char="•"/>
              <a:defRPr/>
            </a:pPr>
            <a:r>
              <a:rPr lang="nb-NO" sz="2400" kern="0" dirty="0">
                <a:solidFill>
                  <a:srgbClr val="000000"/>
                </a:solidFill>
                <a:latin typeface="Arial"/>
                <a:ea typeface="ＭＳ Ｐゴシック"/>
              </a:rPr>
              <a:t>Bestillingstjenester/</a:t>
            </a:r>
            <a:r>
              <a:rPr lang="nb-NO" sz="2400" kern="0" dirty="0" err="1">
                <a:solidFill>
                  <a:srgbClr val="000000"/>
                </a:solidFill>
                <a:latin typeface="Arial"/>
                <a:ea typeface="ＭＳ Ｐゴシック"/>
              </a:rPr>
              <a:t>VoD</a:t>
            </a:r>
            <a:endParaRPr lang="nb-NO" sz="2400" kern="0" dirty="0">
              <a:solidFill>
                <a:srgbClr val="000000"/>
              </a:solidFill>
              <a:latin typeface="Arial"/>
              <a:ea typeface="ＭＳ Ｐゴシック"/>
            </a:endParaRPr>
          </a:p>
          <a:p>
            <a:pPr lvl="1" defTabSz="914400" eaLnBrk="0" fontAlgn="base" hangingPunct="0">
              <a:spcAft>
                <a:spcPct val="0"/>
              </a:spcAft>
              <a:buSzPct val="80000"/>
              <a:buFont typeface="Times" pitchFamily="1" charset="0"/>
              <a:buChar char="•"/>
              <a:defRPr/>
            </a:pPr>
            <a:r>
              <a:rPr lang="nb-NO" sz="1700" kern="0" dirty="0">
                <a:solidFill>
                  <a:srgbClr val="00646B"/>
                </a:solidFill>
                <a:latin typeface="Arial"/>
                <a:ea typeface="ＭＳ Ｐゴシック"/>
              </a:rPr>
              <a:t>Tjenestetilbyder skal informere om aldersgrensene før endelig bestilling gjennomføres, samt i presentasjon og omtale av bildeprogrammet.</a:t>
            </a:r>
            <a:endParaRPr lang="en-US" dirty="0"/>
          </a:p>
        </p:txBody>
      </p:sp>
      <p:pic>
        <p:nvPicPr>
          <p:cNvPr id="4" name="Picture 3" descr="Bunnlinj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70320"/>
            <a:ext cx="9144000" cy="487680"/>
          </a:xfrm>
          <a:prstGeom prst="rect">
            <a:avLst/>
          </a:prstGeom>
        </p:spPr>
      </p:pic>
      <p:sp>
        <p:nvSpPr>
          <p:cNvPr id="5" name="Footer Placeholder 4"/>
          <p:cNvSpPr>
            <a:spLocks noGrp="1"/>
          </p:cNvSpPr>
          <p:nvPr>
            <p:ph type="ftr" sz="quarter" idx="11"/>
          </p:nvPr>
        </p:nvSpPr>
        <p:spPr/>
        <p:txBody>
          <a:bodyPr/>
          <a:lstStyle/>
          <a:p>
            <a:r>
              <a:rPr lang="da-DK" smtClean="0">
                <a:solidFill>
                  <a:prstClr val="black">
                    <a:tint val="75000"/>
                  </a:prstClr>
                </a:solidFill>
              </a:rPr>
              <a:t>Medietilsynet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9F3FBF-B410-5348-A21C-116818A8EE83}" type="slidenum">
              <a:rPr lang="en-US" smtClean="0">
                <a:solidFill>
                  <a:prstClr val="black">
                    <a:tint val="75000"/>
                  </a:prstClr>
                </a:solidFill>
              </a:rPr>
              <a:pPr/>
              <a:t>22</a:t>
            </a:fld>
            <a:endParaRPr lang="en-US">
              <a:solidFill>
                <a:prstClr val="black">
                  <a:tint val="75000"/>
                </a:prstClr>
              </a:solidFill>
            </a:endParaRPr>
          </a:p>
        </p:txBody>
      </p:sp>
    </p:spTree>
    <p:extLst>
      <p:ext uri="{BB962C8B-B14F-4D97-AF65-F5344CB8AC3E}">
        <p14:creationId xmlns:p14="http://schemas.microsoft.com/office/powerpoint/2010/main" val="42581244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ltLang="nb-NO" dirty="0"/>
              <a:t>Informasjonsplikt forts. </a:t>
            </a:r>
            <a:endParaRPr lang="en-US" dirty="0"/>
          </a:p>
        </p:txBody>
      </p:sp>
      <p:sp>
        <p:nvSpPr>
          <p:cNvPr id="3" name="Content Placeholder 2"/>
          <p:cNvSpPr>
            <a:spLocks noGrp="1"/>
          </p:cNvSpPr>
          <p:nvPr>
            <p:ph idx="1"/>
          </p:nvPr>
        </p:nvSpPr>
        <p:spPr/>
        <p:txBody>
          <a:bodyPr/>
          <a:lstStyle/>
          <a:p>
            <a:pPr lvl="0" defTabSz="914400" eaLnBrk="0" fontAlgn="base" hangingPunct="0">
              <a:spcAft>
                <a:spcPct val="0"/>
              </a:spcAft>
              <a:buFontTx/>
              <a:buChar char="•"/>
              <a:defRPr/>
            </a:pPr>
            <a:r>
              <a:rPr lang="nb-NO" sz="2400" kern="0" dirty="0">
                <a:solidFill>
                  <a:srgbClr val="000000"/>
                </a:solidFill>
                <a:latin typeface="Arial"/>
                <a:ea typeface="ＭＳ Ｐゴシック"/>
              </a:rPr>
              <a:t>Fremvisning ved allmenn sammenkomst</a:t>
            </a:r>
          </a:p>
          <a:p>
            <a:pPr lvl="1" defTabSz="914400" eaLnBrk="0" fontAlgn="base" hangingPunct="0">
              <a:spcAft>
                <a:spcPct val="0"/>
              </a:spcAft>
              <a:buSzPct val="80000"/>
              <a:buFont typeface="Times" pitchFamily="1" charset="0"/>
              <a:buChar char="•"/>
              <a:defRPr/>
            </a:pPr>
            <a:r>
              <a:rPr lang="nb-NO" sz="1700" kern="0" dirty="0">
                <a:solidFill>
                  <a:srgbClr val="00646B"/>
                </a:solidFill>
                <a:latin typeface="Arial"/>
                <a:ea typeface="ＭＳ Ｐゴシック"/>
              </a:rPr>
              <a:t>Visnings- og omsetningssted skal informere om aldersgrensen ved annonsering og billettkjøp</a:t>
            </a:r>
          </a:p>
          <a:p>
            <a:pPr marL="457200" lvl="1" indent="0" defTabSz="914400" eaLnBrk="0" fontAlgn="base" hangingPunct="0">
              <a:spcAft>
                <a:spcPct val="0"/>
              </a:spcAft>
              <a:buSzPct val="80000"/>
              <a:buNone/>
              <a:defRPr/>
            </a:pPr>
            <a:endParaRPr lang="nb-NO" sz="1700" kern="0" dirty="0">
              <a:solidFill>
                <a:srgbClr val="00646B"/>
              </a:solidFill>
              <a:latin typeface="Arial"/>
              <a:ea typeface="ＭＳ Ｐゴシック"/>
            </a:endParaRPr>
          </a:p>
          <a:p>
            <a:pPr lvl="0" defTabSz="914400" eaLnBrk="0" fontAlgn="base" hangingPunct="0">
              <a:spcAft>
                <a:spcPct val="0"/>
              </a:spcAft>
              <a:buFontTx/>
              <a:buChar char="•"/>
              <a:defRPr/>
            </a:pPr>
            <a:r>
              <a:rPr lang="nb-NO" sz="2400" kern="0" dirty="0">
                <a:solidFill>
                  <a:srgbClr val="000000"/>
                </a:solidFill>
                <a:latin typeface="Arial"/>
                <a:ea typeface="ＭＳ Ｐゴシック"/>
              </a:rPr>
              <a:t>Videogram</a:t>
            </a:r>
          </a:p>
          <a:p>
            <a:pPr lvl="1" defTabSz="914400" eaLnBrk="0" fontAlgn="base" hangingPunct="0">
              <a:spcAft>
                <a:spcPct val="0"/>
              </a:spcAft>
              <a:buSzPct val="80000"/>
              <a:buFont typeface="Times" pitchFamily="1" charset="0"/>
              <a:buChar char="•"/>
              <a:defRPr/>
            </a:pPr>
            <a:r>
              <a:rPr lang="nb-NO" sz="1700" kern="0" dirty="0">
                <a:solidFill>
                  <a:srgbClr val="00646B"/>
                </a:solidFill>
                <a:latin typeface="Arial"/>
                <a:ea typeface="ＭＳ Ｐゴシック"/>
              </a:rPr>
              <a:t>Bildeprogramdistributør skal informere om aldersgrensen ved tydelig merking på forsiden av videogrammets omslag. </a:t>
            </a:r>
          </a:p>
          <a:p>
            <a:endParaRPr lang="en-US" dirty="0"/>
          </a:p>
        </p:txBody>
      </p:sp>
      <p:pic>
        <p:nvPicPr>
          <p:cNvPr id="4" name="Picture 3" descr="Bunnlinj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70320"/>
            <a:ext cx="9144000" cy="487680"/>
          </a:xfrm>
          <a:prstGeom prst="rect">
            <a:avLst/>
          </a:prstGeom>
        </p:spPr>
      </p:pic>
      <p:sp>
        <p:nvSpPr>
          <p:cNvPr id="5" name="Footer Placeholder 4"/>
          <p:cNvSpPr>
            <a:spLocks noGrp="1"/>
          </p:cNvSpPr>
          <p:nvPr>
            <p:ph type="ftr" sz="quarter" idx="11"/>
          </p:nvPr>
        </p:nvSpPr>
        <p:spPr/>
        <p:txBody>
          <a:bodyPr/>
          <a:lstStyle/>
          <a:p>
            <a:r>
              <a:rPr lang="da-DK" smtClean="0">
                <a:solidFill>
                  <a:prstClr val="black">
                    <a:tint val="75000"/>
                  </a:prstClr>
                </a:solidFill>
              </a:rPr>
              <a:t>Medietilsynet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9F3FBF-B410-5348-A21C-116818A8EE83}" type="slidenum">
              <a:rPr lang="en-US" smtClean="0">
                <a:solidFill>
                  <a:prstClr val="black">
                    <a:tint val="75000"/>
                  </a:prstClr>
                </a:solidFill>
              </a:rPr>
              <a:pPr/>
              <a:t>23</a:t>
            </a:fld>
            <a:endParaRPr lang="en-US">
              <a:solidFill>
                <a:prstClr val="black">
                  <a:tint val="75000"/>
                </a:prstClr>
              </a:solidFill>
            </a:endParaRPr>
          </a:p>
        </p:txBody>
      </p:sp>
    </p:spTree>
    <p:extLst>
      <p:ext uri="{BB962C8B-B14F-4D97-AF65-F5344CB8AC3E}">
        <p14:creationId xmlns:p14="http://schemas.microsoft.com/office/powerpoint/2010/main" val="40322609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Klage</a:t>
            </a:r>
            <a:r>
              <a:rPr lang="en-US" dirty="0" smtClean="0"/>
              <a:t>, </a:t>
            </a:r>
            <a:r>
              <a:rPr lang="en-US" dirty="0" err="1" smtClean="0"/>
              <a:t>sanksjoner</a:t>
            </a:r>
            <a:r>
              <a:rPr lang="en-US" dirty="0" smtClean="0"/>
              <a:t>, tilsyn mv. </a:t>
            </a:r>
            <a:endParaRPr lang="en-US" dirty="0"/>
          </a:p>
        </p:txBody>
      </p:sp>
      <p:sp>
        <p:nvSpPr>
          <p:cNvPr id="3" name="Content Placeholder 2"/>
          <p:cNvSpPr>
            <a:spLocks noGrp="1"/>
          </p:cNvSpPr>
          <p:nvPr>
            <p:ph idx="1"/>
          </p:nvPr>
        </p:nvSpPr>
        <p:spPr/>
        <p:txBody>
          <a:bodyPr/>
          <a:lstStyle/>
          <a:p>
            <a:endParaRPr lang="en-US" dirty="0"/>
          </a:p>
        </p:txBody>
      </p:sp>
      <p:pic>
        <p:nvPicPr>
          <p:cNvPr id="4" name="Picture 3" descr="Bunnlinj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70320"/>
            <a:ext cx="9144000" cy="487680"/>
          </a:xfrm>
          <a:prstGeom prst="rect">
            <a:avLst/>
          </a:prstGeom>
        </p:spPr>
      </p:pic>
      <p:sp>
        <p:nvSpPr>
          <p:cNvPr id="5" name="Footer Placeholder 4"/>
          <p:cNvSpPr>
            <a:spLocks noGrp="1"/>
          </p:cNvSpPr>
          <p:nvPr>
            <p:ph type="ftr" sz="quarter" idx="11"/>
          </p:nvPr>
        </p:nvSpPr>
        <p:spPr/>
        <p:txBody>
          <a:bodyPr/>
          <a:lstStyle/>
          <a:p>
            <a:r>
              <a:rPr lang="da-DK" smtClean="0">
                <a:solidFill>
                  <a:prstClr val="black">
                    <a:tint val="75000"/>
                  </a:prstClr>
                </a:solidFill>
              </a:rPr>
              <a:t>Medietilsynet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9F3FBF-B410-5348-A21C-116818A8EE83}" type="slidenum">
              <a:rPr lang="en-US" smtClean="0">
                <a:solidFill>
                  <a:prstClr val="black">
                    <a:tint val="75000"/>
                  </a:prstClr>
                </a:solidFill>
              </a:rPr>
              <a:pPr/>
              <a:t>24</a:t>
            </a:fld>
            <a:endParaRPr lang="en-US">
              <a:solidFill>
                <a:prstClr val="black">
                  <a:tint val="75000"/>
                </a:prstClr>
              </a:solidFill>
            </a:endParaRPr>
          </a:p>
        </p:txBody>
      </p:sp>
    </p:spTree>
    <p:extLst>
      <p:ext uri="{BB962C8B-B14F-4D97-AF65-F5344CB8AC3E}">
        <p14:creationId xmlns:p14="http://schemas.microsoft.com/office/powerpoint/2010/main" val="40265805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ltLang="nb-NO" dirty="0"/>
              <a:t>Klage</a:t>
            </a:r>
            <a:endParaRPr lang="en-US" dirty="0"/>
          </a:p>
        </p:txBody>
      </p:sp>
      <p:sp>
        <p:nvSpPr>
          <p:cNvPr id="3" name="Content Placeholder 2"/>
          <p:cNvSpPr>
            <a:spLocks noGrp="1"/>
          </p:cNvSpPr>
          <p:nvPr>
            <p:ph idx="1"/>
          </p:nvPr>
        </p:nvSpPr>
        <p:spPr/>
        <p:txBody>
          <a:bodyPr/>
          <a:lstStyle/>
          <a:p>
            <a:pPr lvl="0" defTabSz="914400" eaLnBrk="0" fontAlgn="base" hangingPunct="0">
              <a:spcAft>
                <a:spcPct val="0"/>
              </a:spcAft>
              <a:buFontTx/>
              <a:buChar char="•"/>
            </a:pPr>
            <a:r>
              <a:rPr lang="nb-NO" altLang="nb-NO" sz="2400" kern="0" dirty="0">
                <a:solidFill>
                  <a:srgbClr val="000000"/>
                </a:solidFill>
                <a:latin typeface="Arial"/>
                <a:ea typeface="ＭＳ Ｐゴシック"/>
              </a:rPr>
              <a:t>Medietilsynets vedtak </a:t>
            </a:r>
            <a:r>
              <a:rPr lang="nb-NO" altLang="nb-NO" sz="2400" kern="0" dirty="0" smtClean="0">
                <a:solidFill>
                  <a:srgbClr val="000000"/>
                </a:solidFill>
                <a:latin typeface="Arial"/>
                <a:ea typeface="ＭＳ Ｐゴシック"/>
              </a:rPr>
              <a:t>etter loven kan påklages</a:t>
            </a:r>
            <a:endParaRPr lang="nb-NO" altLang="nb-NO" sz="2400" kern="0" dirty="0">
              <a:solidFill>
                <a:srgbClr val="000000"/>
              </a:solidFill>
              <a:latin typeface="Arial"/>
              <a:ea typeface="ＭＳ Ｐゴシック"/>
            </a:endParaRPr>
          </a:p>
          <a:p>
            <a:pPr lvl="0" defTabSz="914400" eaLnBrk="0" fontAlgn="base" hangingPunct="0">
              <a:spcAft>
                <a:spcPct val="0"/>
              </a:spcAft>
              <a:buFontTx/>
              <a:buChar char="•"/>
            </a:pPr>
            <a:endParaRPr lang="nb-NO" altLang="nb-NO" sz="2400" kern="0" dirty="0">
              <a:solidFill>
                <a:srgbClr val="000000"/>
              </a:solidFill>
              <a:latin typeface="Arial"/>
              <a:ea typeface="ＭＳ Ｐゴシック"/>
            </a:endParaRPr>
          </a:p>
          <a:p>
            <a:pPr lvl="0" defTabSz="914400" eaLnBrk="0" fontAlgn="base" hangingPunct="0">
              <a:spcAft>
                <a:spcPct val="0"/>
              </a:spcAft>
              <a:buFontTx/>
              <a:buChar char="•"/>
            </a:pPr>
            <a:r>
              <a:rPr lang="nb-NO" altLang="nb-NO" sz="2400" kern="0" dirty="0" smtClean="0">
                <a:solidFill>
                  <a:srgbClr val="000000"/>
                </a:solidFill>
                <a:latin typeface="Arial"/>
                <a:ea typeface="ＭＳ Ｐゴシック"/>
              </a:rPr>
              <a:t>Klageinstans: Medieklagenemnda</a:t>
            </a:r>
            <a:endParaRPr lang="nb-NO" altLang="nb-NO" sz="2400" kern="0" dirty="0">
              <a:solidFill>
                <a:srgbClr val="000000"/>
              </a:solidFill>
              <a:latin typeface="Arial"/>
              <a:ea typeface="ＭＳ Ｐゴシック"/>
            </a:endParaRPr>
          </a:p>
          <a:p>
            <a:endParaRPr lang="en-US" dirty="0"/>
          </a:p>
        </p:txBody>
      </p:sp>
      <p:pic>
        <p:nvPicPr>
          <p:cNvPr id="4" name="Picture 3" descr="Bunnlinj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70320"/>
            <a:ext cx="9144000" cy="487680"/>
          </a:xfrm>
          <a:prstGeom prst="rect">
            <a:avLst/>
          </a:prstGeom>
        </p:spPr>
      </p:pic>
      <p:sp>
        <p:nvSpPr>
          <p:cNvPr id="5" name="Footer Placeholder 4"/>
          <p:cNvSpPr>
            <a:spLocks noGrp="1"/>
          </p:cNvSpPr>
          <p:nvPr>
            <p:ph type="ftr" sz="quarter" idx="11"/>
          </p:nvPr>
        </p:nvSpPr>
        <p:spPr/>
        <p:txBody>
          <a:bodyPr/>
          <a:lstStyle/>
          <a:p>
            <a:r>
              <a:rPr lang="da-DK" smtClean="0">
                <a:solidFill>
                  <a:prstClr val="black">
                    <a:tint val="75000"/>
                  </a:prstClr>
                </a:solidFill>
              </a:rPr>
              <a:t>Medietilsynet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9F3FBF-B410-5348-A21C-116818A8EE83}" type="slidenum">
              <a:rPr lang="en-US" smtClean="0">
                <a:solidFill>
                  <a:prstClr val="black">
                    <a:tint val="75000"/>
                  </a:prstClr>
                </a:solidFill>
              </a:rPr>
              <a:pPr/>
              <a:t>25</a:t>
            </a:fld>
            <a:endParaRPr lang="en-US">
              <a:solidFill>
                <a:prstClr val="black">
                  <a:tint val="75000"/>
                </a:prstClr>
              </a:solidFill>
            </a:endParaRPr>
          </a:p>
        </p:txBody>
      </p:sp>
    </p:spTree>
    <p:extLst>
      <p:ext uri="{BB962C8B-B14F-4D97-AF65-F5344CB8AC3E}">
        <p14:creationId xmlns:p14="http://schemas.microsoft.com/office/powerpoint/2010/main" val="40660183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ltLang="nb-NO" dirty="0"/>
              <a:t>Sanksjoner</a:t>
            </a:r>
            <a:endParaRPr lang="en-US" dirty="0"/>
          </a:p>
        </p:txBody>
      </p:sp>
      <p:sp>
        <p:nvSpPr>
          <p:cNvPr id="3" name="Content Placeholder 2"/>
          <p:cNvSpPr>
            <a:spLocks noGrp="1"/>
          </p:cNvSpPr>
          <p:nvPr>
            <p:ph idx="1"/>
          </p:nvPr>
        </p:nvSpPr>
        <p:spPr/>
        <p:txBody>
          <a:bodyPr/>
          <a:lstStyle/>
          <a:p>
            <a:pPr lvl="0" defTabSz="914400" eaLnBrk="0" fontAlgn="base" hangingPunct="0">
              <a:spcAft>
                <a:spcPct val="0"/>
              </a:spcAft>
              <a:buFontTx/>
              <a:buChar char="•"/>
            </a:pPr>
            <a:r>
              <a:rPr lang="nb-NO" altLang="nb-NO" sz="2400" kern="0" dirty="0">
                <a:solidFill>
                  <a:srgbClr val="000000"/>
                </a:solidFill>
                <a:latin typeface="Arial"/>
                <a:ea typeface="ＭＳ Ｐゴシック"/>
              </a:rPr>
              <a:t>Advarsel</a:t>
            </a:r>
          </a:p>
          <a:p>
            <a:pPr lvl="0" defTabSz="914400" eaLnBrk="0" fontAlgn="base" hangingPunct="0">
              <a:spcAft>
                <a:spcPct val="0"/>
              </a:spcAft>
              <a:buFontTx/>
              <a:buChar char="•"/>
            </a:pPr>
            <a:endParaRPr lang="nb-NO" altLang="nb-NO" sz="2400" kern="0" dirty="0">
              <a:solidFill>
                <a:srgbClr val="000000"/>
              </a:solidFill>
              <a:latin typeface="Arial"/>
              <a:ea typeface="ＭＳ Ｐゴシック"/>
            </a:endParaRPr>
          </a:p>
          <a:p>
            <a:pPr lvl="0" defTabSz="914400" eaLnBrk="0" fontAlgn="base" hangingPunct="0">
              <a:spcAft>
                <a:spcPct val="0"/>
              </a:spcAft>
              <a:buFontTx/>
              <a:buChar char="•"/>
            </a:pPr>
            <a:r>
              <a:rPr lang="nb-NO" altLang="nb-NO" sz="2400" kern="0" dirty="0">
                <a:solidFill>
                  <a:srgbClr val="000000"/>
                </a:solidFill>
                <a:latin typeface="Arial"/>
                <a:ea typeface="ＭＳ Ｐゴシック"/>
              </a:rPr>
              <a:t>Overtredelsesgebyr</a:t>
            </a:r>
          </a:p>
          <a:p>
            <a:pPr lvl="0" defTabSz="914400" eaLnBrk="0" fontAlgn="base" hangingPunct="0">
              <a:spcAft>
                <a:spcPct val="0"/>
              </a:spcAft>
              <a:buFontTx/>
              <a:buChar char="•"/>
            </a:pPr>
            <a:endParaRPr lang="nb-NO" altLang="nb-NO" sz="2400" kern="0" dirty="0">
              <a:solidFill>
                <a:srgbClr val="000000"/>
              </a:solidFill>
              <a:latin typeface="Arial"/>
              <a:ea typeface="ＭＳ Ｐゴシック"/>
            </a:endParaRPr>
          </a:p>
          <a:p>
            <a:pPr lvl="0" defTabSz="914400" eaLnBrk="0" fontAlgn="base" hangingPunct="0">
              <a:spcAft>
                <a:spcPct val="0"/>
              </a:spcAft>
              <a:buFontTx/>
              <a:buChar char="•"/>
            </a:pPr>
            <a:r>
              <a:rPr lang="nb-NO" altLang="nb-NO" sz="2400" kern="0" dirty="0">
                <a:solidFill>
                  <a:srgbClr val="000000"/>
                </a:solidFill>
                <a:latin typeface="Arial"/>
                <a:ea typeface="ＭＳ Ｐゴシック"/>
              </a:rPr>
              <a:t>Tvangsmulkt</a:t>
            </a:r>
          </a:p>
          <a:p>
            <a:endParaRPr lang="en-US" dirty="0"/>
          </a:p>
        </p:txBody>
      </p:sp>
      <p:pic>
        <p:nvPicPr>
          <p:cNvPr id="4" name="Picture 3" descr="Bunnlinj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70320"/>
            <a:ext cx="9144000" cy="487680"/>
          </a:xfrm>
          <a:prstGeom prst="rect">
            <a:avLst/>
          </a:prstGeom>
        </p:spPr>
      </p:pic>
      <p:sp>
        <p:nvSpPr>
          <p:cNvPr id="5" name="Footer Placeholder 4"/>
          <p:cNvSpPr>
            <a:spLocks noGrp="1"/>
          </p:cNvSpPr>
          <p:nvPr>
            <p:ph type="ftr" sz="quarter" idx="11"/>
          </p:nvPr>
        </p:nvSpPr>
        <p:spPr/>
        <p:txBody>
          <a:bodyPr/>
          <a:lstStyle/>
          <a:p>
            <a:r>
              <a:rPr lang="da-DK" smtClean="0">
                <a:solidFill>
                  <a:prstClr val="black">
                    <a:tint val="75000"/>
                  </a:prstClr>
                </a:solidFill>
              </a:rPr>
              <a:t>Medietilsynet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9F3FBF-B410-5348-A21C-116818A8EE83}" type="slidenum">
              <a:rPr lang="en-US" smtClean="0">
                <a:solidFill>
                  <a:prstClr val="black">
                    <a:tint val="75000"/>
                  </a:prstClr>
                </a:solidFill>
              </a:rPr>
              <a:pPr/>
              <a:t>26</a:t>
            </a:fld>
            <a:endParaRPr lang="en-US">
              <a:solidFill>
                <a:prstClr val="black">
                  <a:tint val="75000"/>
                </a:prstClr>
              </a:solidFill>
            </a:endParaRPr>
          </a:p>
        </p:txBody>
      </p:sp>
    </p:spTree>
    <p:extLst>
      <p:ext uri="{BB962C8B-B14F-4D97-AF65-F5344CB8AC3E}">
        <p14:creationId xmlns:p14="http://schemas.microsoft.com/office/powerpoint/2010/main" val="9567861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Korrigert</a:t>
            </a:r>
            <a:r>
              <a:rPr lang="en-US" dirty="0" smtClean="0"/>
              <a:t> </a:t>
            </a:r>
            <a:r>
              <a:rPr lang="en-US" dirty="0" err="1" smtClean="0"/>
              <a:t>aldersgrense</a:t>
            </a:r>
            <a:endParaRPr lang="en-US" dirty="0"/>
          </a:p>
        </p:txBody>
      </p:sp>
      <p:sp>
        <p:nvSpPr>
          <p:cNvPr id="3" name="Content Placeholder 2"/>
          <p:cNvSpPr>
            <a:spLocks noGrp="1"/>
          </p:cNvSpPr>
          <p:nvPr>
            <p:ph idx="1"/>
          </p:nvPr>
        </p:nvSpPr>
        <p:spPr/>
        <p:txBody>
          <a:bodyPr/>
          <a:lstStyle/>
          <a:p>
            <a:r>
              <a:rPr lang="en-US" dirty="0" err="1" smtClean="0"/>
              <a:t>Vedtak</a:t>
            </a:r>
            <a:r>
              <a:rPr lang="en-US" dirty="0" smtClean="0"/>
              <a:t> om </a:t>
            </a:r>
            <a:r>
              <a:rPr lang="en-US" dirty="0" err="1" smtClean="0"/>
              <a:t>ny</a:t>
            </a:r>
            <a:r>
              <a:rPr lang="en-US" dirty="0" smtClean="0"/>
              <a:t> </a:t>
            </a:r>
            <a:r>
              <a:rPr lang="en-US" dirty="0" err="1" smtClean="0"/>
              <a:t>aldersgrense</a:t>
            </a:r>
            <a:endParaRPr lang="en-US" dirty="0" smtClean="0"/>
          </a:p>
          <a:p>
            <a:endParaRPr lang="en-US" dirty="0" smtClean="0"/>
          </a:p>
          <a:p>
            <a:r>
              <a:rPr lang="en-US" dirty="0" err="1" smtClean="0"/>
              <a:t>Sanksjoner</a:t>
            </a:r>
            <a:r>
              <a:rPr lang="en-US" dirty="0" smtClean="0"/>
              <a:t> </a:t>
            </a:r>
            <a:r>
              <a:rPr lang="en-US" dirty="0" err="1" smtClean="0"/>
              <a:t>iverksettes</a:t>
            </a:r>
            <a:r>
              <a:rPr lang="en-US" dirty="0" smtClean="0"/>
              <a:t> </a:t>
            </a:r>
            <a:r>
              <a:rPr lang="en-US" dirty="0" err="1" smtClean="0"/>
              <a:t>dersom</a:t>
            </a:r>
            <a:r>
              <a:rPr lang="en-US" dirty="0" smtClean="0"/>
              <a:t> </a:t>
            </a:r>
            <a:r>
              <a:rPr lang="en-US" dirty="0" err="1" smtClean="0"/>
              <a:t>ny</a:t>
            </a:r>
            <a:r>
              <a:rPr lang="en-US" dirty="0" smtClean="0"/>
              <a:t> </a:t>
            </a:r>
            <a:r>
              <a:rPr lang="en-US" dirty="0" err="1" smtClean="0"/>
              <a:t>aldersgrense</a:t>
            </a:r>
            <a:r>
              <a:rPr lang="en-US" dirty="0" smtClean="0"/>
              <a:t> </a:t>
            </a:r>
            <a:r>
              <a:rPr lang="en-US" dirty="0" err="1" smtClean="0"/>
              <a:t>ikke</a:t>
            </a:r>
            <a:r>
              <a:rPr lang="en-US" dirty="0" smtClean="0"/>
              <a:t> </a:t>
            </a:r>
            <a:r>
              <a:rPr lang="en-US" dirty="0" err="1" smtClean="0"/>
              <a:t>følges</a:t>
            </a:r>
            <a:r>
              <a:rPr lang="en-US" dirty="0" smtClean="0"/>
              <a:t> </a:t>
            </a:r>
            <a:r>
              <a:rPr lang="en-US" dirty="0" err="1" smtClean="0"/>
              <a:t>opp</a:t>
            </a:r>
            <a:endParaRPr lang="en-US" dirty="0"/>
          </a:p>
        </p:txBody>
      </p:sp>
      <p:pic>
        <p:nvPicPr>
          <p:cNvPr id="4" name="Picture 3" descr="Bunnlinj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70320"/>
            <a:ext cx="9144000" cy="487680"/>
          </a:xfrm>
          <a:prstGeom prst="rect">
            <a:avLst/>
          </a:prstGeom>
        </p:spPr>
      </p:pic>
      <p:sp>
        <p:nvSpPr>
          <p:cNvPr id="5" name="Footer Placeholder 4"/>
          <p:cNvSpPr>
            <a:spLocks noGrp="1"/>
          </p:cNvSpPr>
          <p:nvPr>
            <p:ph type="ftr" sz="quarter" idx="11"/>
          </p:nvPr>
        </p:nvSpPr>
        <p:spPr/>
        <p:txBody>
          <a:bodyPr/>
          <a:lstStyle/>
          <a:p>
            <a:r>
              <a:rPr lang="da-DK" smtClean="0">
                <a:solidFill>
                  <a:prstClr val="black">
                    <a:tint val="75000"/>
                  </a:prstClr>
                </a:solidFill>
              </a:rPr>
              <a:t>Medietilsynet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9F3FBF-B410-5348-A21C-116818A8EE83}" type="slidenum">
              <a:rPr lang="en-US" smtClean="0">
                <a:solidFill>
                  <a:prstClr val="black">
                    <a:tint val="75000"/>
                  </a:prstClr>
                </a:solidFill>
              </a:rPr>
              <a:pPr/>
              <a:t>27</a:t>
            </a:fld>
            <a:endParaRPr lang="en-US">
              <a:solidFill>
                <a:prstClr val="black">
                  <a:tint val="75000"/>
                </a:prstClr>
              </a:solidFill>
            </a:endParaRPr>
          </a:p>
        </p:txBody>
      </p:sp>
    </p:spTree>
    <p:extLst>
      <p:ext uri="{BB962C8B-B14F-4D97-AF65-F5344CB8AC3E}">
        <p14:creationId xmlns:p14="http://schemas.microsoft.com/office/powerpoint/2010/main" val="413579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Tilsyn</a:t>
            </a:r>
            <a:endParaRPr lang="en-US" dirty="0"/>
          </a:p>
        </p:txBody>
      </p:sp>
      <p:sp>
        <p:nvSpPr>
          <p:cNvPr id="3" name="Content Placeholder 2"/>
          <p:cNvSpPr>
            <a:spLocks noGrp="1"/>
          </p:cNvSpPr>
          <p:nvPr>
            <p:ph idx="1"/>
          </p:nvPr>
        </p:nvSpPr>
        <p:spPr/>
        <p:txBody>
          <a:bodyPr>
            <a:normAutofit/>
          </a:bodyPr>
          <a:lstStyle/>
          <a:p>
            <a:pPr lvl="0" defTabSz="914400" eaLnBrk="0" fontAlgn="base" hangingPunct="0">
              <a:spcAft>
                <a:spcPct val="0"/>
              </a:spcAft>
              <a:buFontTx/>
              <a:buChar char="•"/>
            </a:pPr>
            <a:r>
              <a:rPr lang="nb-NO" altLang="nb-NO" sz="2400" kern="0" dirty="0" smtClean="0">
                <a:solidFill>
                  <a:srgbClr val="000000"/>
                </a:solidFill>
                <a:latin typeface="Arial"/>
                <a:ea typeface="ＭＳ Ｐゴシック"/>
              </a:rPr>
              <a:t>Medietilsynet vil føre tilsyn med at loven etterleves</a:t>
            </a:r>
          </a:p>
          <a:p>
            <a:pPr lvl="1" defTabSz="914400" eaLnBrk="0" fontAlgn="base" hangingPunct="0">
              <a:spcAft>
                <a:spcPct val="0"/>
              </a:spcAft>
              <a:buSzPct val="80000"/>
              <a:buFont typeface="Times" pitchFamily="1" charset="0"/>
              <a:buChar char="•"/>
              <a:defRPr/>
            </a:pPr>
            <a:r>
              <a:rPr lang="nb-NO" sz="1700" kern="0" dirty="0" smtClean="0">
                <a:solidFill>
                  <a:srgbClr val="00646B"/>
                </a:solidFill>
                <a:latin typeface="Arial"/>
                <a:ea typeface="ＭＳ Ｐゴシック"/>
              </a:rPr>
              <a:t>Kontroller</a:t>
            </a:r>
          </a:p>
          <a:p>
            <a:pPr lvl="1" defTabSz="914400" eaLnBrk="0" fontAlgn="base" hangingPunct="0">
              <a:spcAft>
                <a:spcPct val="0"/>
              </a:spcAft>
              <a:buSzPct val="80000"/>
              <a:buFont typeface="Times" pitchFamily="1" charset="0"/>
              <a:buChar char="•"/>
              <a:defRPr/>
            </a:pPr>
            <a:r>
              <a:rPr lang="nb-NO" sz="1700" kern="0" dirty="0" smtClean="0">
                <a:solidFill>
                  <a:srgbClr val="00646B"/>
                </a:solidFill>
                <a:latin typeface="Arial"/>
                <a:ea typeface="ＭＳ Ｐゴシック"/>
              </a:rPr>
              <a:t>Mottak av tips</a:t>
            </a:r>
            <a:endParaRPr lang="nb-NO" sz="1700" kern="0" dirty="0">
              <a:solidFill>
                <a:srgbClr val="00646B"/>
              </a:solidFill>
              <a:latin typeface="Arial"/>
              <a:ea typeface="ＭＳ Ｐゴシック"/>
            </a:endParaRPr>
          </a:p>
          <a:p>
            <a:pPr lvl="0" defTabSz="914400" eaLnBrk="0" fontAlgn="base" hangingPunct="0">
              <a:spcAft>
                <a:spcPct val="0"/>
              </a:spcAft>
              <a:buFontTx/>
              <a:buChar char="•"/>
            </a:pPr>
            <a:endParaRPr lang="nb-NO" altLang="nb-NO" sz="2400" kern="0" dirty="0">
              <a:solidFill>
                <a:srgbClr val="000000"/>
              </a:solidFill>
              <a:latin typeface="Arial"/>
              <a:ea typeface="ＭＳ Ｐゴシック"/>
            </a:endParaRPr>
          </a:p>
          <a:p>
            <a:pPr lvl="0" defTabSz="914400" eaLnBrk="0" fontAlgn="base" hangingPunct="0">
              <a:spcAft>
                <a:spcPct val="0"/>
              </a:spcAft>
              <a:buFontTx/>
              <a:buChar char="•"/>
            </a:pPr>
            <a:r>
              <a:rPr lang="nb-NO" altLang="nb-NO" sz="2400" kern="0" dirty="0" smtClean="0">
                <a:solidFill>
                  <a:srgbClr val="000000"/>
                </a:solidFill>
                <a:latin typeface="Arial"/>
                <a:ea typeface="ＭＳ Ｐゴシック"/>
              </a:rPr>
              <a:t>Vil ta i bruk ulike virkemidler – «tilsynsmetodikk»</a:t>
            </a:r>
            <a:endParaRPr lang="nb-NO" altLang="nb-NO" sz="2400" kern="0" dirty="0">
              <a:solidFill>
                <a:srgbClr val="000000"/>
              </a:solidFill>
              <a:latin typeface="Arial"/>
              <a:ea typeface="ＭＳ Ｐゴシック"/>
            </a:endParaRPr>
          </a:p>
          <a:p>
            <a:pPr lvl="0" defTabSz="914400" eaLnBrk="0" fontAlgn="base" hangingPunct="0">
              <a:spcAft>
                <a:spcPct val="0"/>
              </a:spcAft>
              <a:buFontTx/>
              <a:buChar char="•"/>
            </a:pPr>
            <a:endParaRPr lang="nb-NO" altLang="nb-NO" sz="2400" kern="0" dirty="0">
              <a:solidFill>
                <a:srgbClr val="000000"/>
              </a:solidFill>
              <a:latin typeface="Arial"/>
              <a:ea typeface="ＭＳ Ｐゴシック"/>
            </a:endParaRPr>
          </a:p>
          <a:p>
            <a:endParaRPr lang="en-US" dirty="0"/>
          </a:p>
        </p:txBody>
      </p:sp>
      <p:pic>
        <p:nvPicPr>
          <p:cNvPr id="4" name="Picture 3" descr="Bunnlinj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70320"/>
            <a:ext cx="9144000" cy="487680"/>
          </a:xfrm>
          <a:prstGeom prst="rect">
            <a:avLst/>
          </a:prstGeom>
        </p:spPr>
      </p:pic>
      <p:sp>
        <p:nvSpPr>
          <p:cNvPr id="5" name="Footer Placeholder 4"/>
          <p:cNvSpPr>
            <a:spLocks noGrp="1"/>
          </p:cNvSpPr>
          <p:nvPr>
            <p:ph type="ftr" sz="quarter" idx="11"/>
          </p:nvPr>
        </p:nvSpPr>
        <p:spPr/>
        <p:txBody>
          <a:bodyPr/>
          <a:lstStyle/>
          <a:p>
            <a:r>
              <a:rPr lang="da-DK" smtClean="0">
                <a:solidFill>
                  <a:prstClr val="black">
                    <a:tint val="75000"/>
                  </a:prstClr>
                </a:solidFill>
              </a:rPr>
              <a:t>Medietilsynet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9F3FBF-B410-5348-A21C-116818A8EE83}" type="slidenum">
              <a:rPr lang="en-US" smtClean="0">
                <a:solidFill>
                  <a:prstClr val="black">
                    <a:tint val="75000"/>
                  </a:prstClr>
                </a:solidFill>
              </a:rPr>
              <a:pPr/>
              <a:t>28</a:t>
            </a:fld>
            <a:endParaRPr lang="en-US">
              <a:solidFill>
                <a:prstClr val="black">
                  <a:tint val="75000"/>
                </a:prstClr>
              </a:solidFill>
            </a:endParaRPr>
          </a:p>
        </p:txBody>
      </p:sp>
    </p:spTree>
    <p:extLst>
      <p:ext uri="{BB962C8B-B14F-4D97-AF65-F5344CB8AC3E}">
        <p14:creationId xmlns:p14="http://schemas.microsoft.com/office/powerpoint/2010/main" val="39489708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5" descr="gr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9525"/>
            <a:ext cx="91821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3"/>
          <p:cNvSpPr>
            <a:spLocks noGrp="1" noChangeArrowheads="1"/>
          </p:cNvSpPr>
          <p:nvPr>
            <p:ph type="title"/>
          </p:nvPr>
        </p:nvSpPr>
        <p:spPr>
          <a:xfrm>
            <a:off x="838200" y="762000"/>
            <a:ext cx="7772400" cy="2451100"/>
          </a:xfrm>
        </p:spPr>
        <p:txBody>
          <a:bodyPr>
            <a:normAutofit fontScale="90000"/>
          </a:bodyPr>
          <a:lstStyle/>
          <a:p>
            <a:pPr algn="ctr" eaLnBrk="1" hangingPunct="1"/>
            <a:r>
              <a:rPr lang="nb-NO" altLang="nb-NO" smtClean="0">
                <a:solidFill>
                  <a:schemeClr val="bg1"/>
                </a:solidFill>
              </a:rPr>
              <a:t/>
            </a:r>
            <a:br>
              <a:rPr lang="nb-NO" altLang="nb-NO" smtClean="0">
                <a:solidFill>
                  <a:schemeClr val="bg1"/>
                </a:solidFill>
              </a:rPr>
            </a:br>
            <a:r>
              <a:rPr lang="nb-NO" altLang="nb-NO" smtClean="0">
                <a:solidFill>
                  <a:schemeClr val="bg1"/>
                </a:solidFill>
              </a:rPr>
              <a:t/>
            </a:r>
            <a:br>
              <a:rPr lang="nb-NO" altLang="nb-NO" smtClean="0">
                <a:solidFill>
                  <a:schemeClr val="bg1"/>
                </a:solidFill>
              </a:rPr>
            </a:br>
            <a:r>
              <a:rPr lang="nb-NO" altLang="nb-NO" smtClean="0">
                <a:solidFill>
                  <a:schemeClr val="bg1"/>
                </a:solidFill>
              </a:rPr>
              <a:t/>
            </a:r>
            <a:br>
              <a:rPr lang="nb-NO" altLang="nb-NO" smtClean="0">
                <a:solidFill>
                  <a:schemeClr val="bg1"/>
                </a:solidFill>
              </a:rPr>
            </a:br>
            <a:r>
              <a:rPr lang="nb-NO" altLang="nb-NO" smtClean="0">
                <a:solidFill>
                  <a:schemeClr val="bg1"/>
                </a:solidFill>
              </a:rPr>
              <a:t>Takk for oppmerksomheten!</a:t>
            </a:r>
            <a:br>
              <a:rPr lang="nb-NO" altLang="nb-NO" smtClean="0">
                <a:solidFill>
                  <a:schemeClr val="bg1"/>
                </a:solidFill>
              </a:rPr>
            </a:br>
            <a:r>
              <a:rPr lang="nb-NO" altLang="nb-NO" smtClean="0">
                <a:solidFill>
                  <a:schemeClr val="bg1"/>
                </a:solidFill>
              </a:rPr>
              <a:t/>
            </a:r>
            <a:br>
              <a:rPr lang="nb-NO" altLang="nb-NO" smtClean="0">
                <a:solidFill>
                  <a:schemeClr val="bg1"/>
                </a:solidFill>
              </a:rPr>
            </a:br>
            <a:r>
              <a:rPr lang="nb-NO" altLang="nb-NO" sz="3600" smtClean="0">
                <a:solidFill>
                  <a:schemeClr val="bg1"/>
                </a:solidFill>
                <a:hlinkClick r:id="rId4"/>
              </a:rPr>
              <a:t>line.langnes@medietilsynet.no</a:t>
            </a:r>
            <a:r>
              <a:rPr lang="nb-NO" altLang="nb-NO" sz="3600" smtClean="0">
                <a:solidFill>
                  <a:schemeClr val="bg1"/>
                </a:solidFill>
              </a:rPr>
              <a:t/>
            </a:r>
            <a:br>
              <a:rPr lang="nb-NO" altLang="nb-NO" sz="3600" smtClean="0">
                <a:solidFill>
                  <a:schemeClr val="bg1"/>
                </a:solidFill>
              </a:rPr>
            </a:br>
            <a:r>
              <a:rPr lang="nb-NO" altLang="nb-NO" sz="3600" smtClean="0">
                <a:solidFill>
                  <a:schemeClr val="bg1"/>
                </a:solidFill>
              </a:rPr>
              <a:t/>
            </a:r>
            <a:br>
              <a:rPr lang="nb-NO" altLang="nb-NO" sz="3600" smtClean="0">
                <a:solidFill>
                  <a:schemeClr val="bg1"/>
                </a:solidFill>
              </a:rPr>
            </a:br>
            <a:r>
              <a:rPr lang="nb-NO" altLang="nb-NO" sz="3600" smtClean="0">
                <a:solidFill>
                  <a:schemeClr val="bg1"/>
                </a:solidFill>
              </a:rPr>
              <a:t>Tlf. 69 30 12 56</a:t>
            </a:r>
            <a:endParaRPr lang="nb-NO" altLang="nb-NO" smtClean="0"/>
          </a:p>
        </p:txBody>
      </p:sp>
    </p:spTree>
    <p:extLst>
      <p:ext uri="{BB962C8B-B14F-4D97-AF65-F5344CB8AC3E}">
        <p14:creationId xmlns:p14="http://schemas.microsoft.com/office/powerpoint/2010/main" val="17318274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Hva, hvem, når?</a:t>
            </a:r>
            <a:endParaRPr lang="en-US" dirty="0"/>
          </a:p>
        </p:txBody>
      </p:sp>
      <p:sp>
        <p:nvSpPr>
          <p:cNvPr id="3" name="Content Placeholder 2"/>
          <p:cNvSpPr>
            <a:spLocks noGrp="1"/>
          </p:cNvSpPr>
          <p:nvPr>
            <p:ph idx="1"/>
          </p:nvPr>
        </p:nvSpPr>
        <p:spPr/>
        <p:txBody>
          <a:bodyPr/>
          <a:lstStyle/>
          <a:p>
            <a:endParaRPr lang="en-US" dirty="0"/>
          </a:p>
        </p:txBody>
      </p:sp>
      <p:pic>
        <p:nvPicPr>
          <p:cNvPr id="4" name="Picture 3" descr="Bunnlinj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70320"/>
            <a:ext cx="9144000" cy="487680"/>
          </a:xfrm>
          <a:prstGeom prst="rect">
            <a:avLst/>
          </a:prstGeom>
        </p:spPr>
      </p:pic>
      <p:sp>
        <p:nvSpPr>
          <p:cNvPr id="5" name="Footer Placeholder 4"/>
          <p:cNvSpPr>
            <a:spLocks noGrp="1"/>
          </p:cNvSpPr>
          <p:nvPr>
            <p:ph type="ftr" sz="quarter" idx="11"/>
          </p:nvPr>
        </p:nvSpPr>
        <p:spPr/>
        <p:txBody>
          <a:bodyPr/>
          <a:lstStyle/>
          <a:p>
            <a:r>
              <a:rPr lang="da-DK" smtClean="0"/>
              <a:t>Medietilsynet</a:t>
            </a:r>
            <a:endParaRPr lang="en-US"/>
          </a:p>
        </p:txBody>
      </p:sp>
      <p:sp>
        <p:nvSpPr>
          <p:cNvPr id="6" name="Slide Number Placeholder 5"/>
          <p:cNvSpPr>
            <a:spLocks noGrp="1"/>
          </p:cNvSpPr>
          <p:nvPr>
            <p:ph type="sldNum" sz="quarter" idx="12"/>
          </p:nvPr>
        </p:nvSpPr>
        <p:spPr/>
        <p:txBody>
          <a:bodyPr/>
          <a:lstStyle/>
          <a:p>
            <a:fld id="{989F3FBF-B410-5348-A21C-116818A8EE83}" type="slidenum">
              <a:rPr lang="en-US" smtClean="0"/>
              <a:t>3</a:t>
            </a:fld>
            <a:endParaRPr lang="en-US"/>
          </a:p>
        </p:txBody>
      </p:sp>
    </p:spTree>
    <p:extLst>
      <p:ext uri="{BB962C8B-B14F-4D97-AF65-F5344CB8AC3E}">
        <p14:creationId xmlns:p14="http://schemas.microsoft.com/office/powerpoint/2010/main" val="30174730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Hva?</a:t>
            </a:r>
            <a:endParaRPr lang="en-US" dirty="0"/>
          </a:p>
        </p:txBody>
      </p:sp>
      <p:sp>
        <p:nvSpPr>
          <p:cNvPr id="3" name="Content Placeholder 2"/>
          <p:cNvSpPr>
            <a:spLocks noGrp="1"/>
          </p:cNvSpPr>
          <p:nvPr>
            <p:ph idx="1"/>
          </p:nvPr>
        </p:nvSpPr>
        <p:spPr/>
        <p:txBody>
          <a:bodyPr/>
          <a:lstStyle/>
          <a:p>
            <a:pPr lvl="0" defTabSz="914400" eaLnBrk="0" fontAlgn="base" hangingPunct="0">
              <a:spcAft>
                <a:spcPct val="0"/>
              </a:spcAft>
              <a:buFontTx/>
              <a:buChar char="•"/>
            </a:pPr>
            <a:r>
              <a:rPr lang="nb-NO" altLang="nb-NO" sz="2400" kern="0" dirty="0" smtClean="0">
                <a:solidFill>
                  <a:srgbClr val="000000"/>
                </a:solidFill>
                <a:latin typeface="Arial"/>
                <a:ea typeface="ＭＳ Ｐゴシック"/>
              </a:rPr>
              <a:t>«Bildeprogram»</a:t>
            </a:r>
          </a:p>
          <a:p>
            <a:pPr lvl="0" defTabSz="914400" eaLnBrk="0" fontAlgn="base" hangingPunct="0">
              <a:spcAft>
                <a:spcPct val="0"/>
              </a:spcAft>
              <a:buFontTx/>
              <a:buChar char="•"/>
            </a:pPr>
            <a:endParaRPr lang="nb-NO" altLang="nb-NO" sz="2400" kern="0" dirty="0">
              <a:solidFill>
                <a:srgbClr val="000000"/>
              </a:solidFill>
              <a:latin typeface="Arial"/>
              <a:ea typeface="ＭＳ Ｐゴシック"/>
            </a:endParaRPr>
          </a:p>
          <a:p>
            <a:pPr lvl="0" defTabSz="914400" eaLnBrk="0" fontAlgn="base" hangingPunct="0">
              <a:spcAft>
                <a:spcPct val="0"/>
              </a:spcAft>
              <a:buFontTx/>
              <a:buChar char="•"/>
            </a:pPr>
            <a:r>
              <a:rPr lang="nb-NO" altLang="nb-NO" sz="2400" kern="0" dirty="0" smtClean="0">
                <a:solidFill>
                  <a:srgbClr val="000000"/>
                </a:solidFill>
                <a:latin typeface="Arial"/>
                <a:ea typeface="ＭＳ Ｐゴシック"/>
              </a:rPr>
              <a:t>Bildeprogram: samlebegrep </a:t>
            </a:r>
            <a:r>
              <a:rPr lang="nb-NO" altLang="nb-NO" sz="2400" kern="0" dirty="0">
                <a:solidFill>
                  <a:srgbClr val="000000"/>
                </a:solidFill>
                <a:latin typeface="Arial"/>
                <a:ea typeface="ＭＳ Ｐゴシック"/>
              </a:rPr>
              <a:t>som er ment å dekke audiovisuelt innhold på de plattformer som omfattes av loven </a:t>
            </a:r>
          </a:p>
          <a:p>
            <a:pPr lvl="0" defTabSz="914400" eaLnBrk="0" fontAlgn="base" hangingPunct="0">
              <a:spcAft>
                <a:spcPct val="0"/>
              </a:spcAft>
              <a:buFontTx/>
              <a:buChar char="•"/>
            </a:pPr>
            <a:endParaRPr lang="nb-NO" altLang="nb-NO" sz="2400" kern="0" dirty="0">
              <a:solidFill>
                <a:srgbClr val="000000"/>
              </a:solidFill>
              <a:latin typeface="Arial"/>
              <a:ea typeface="ＭＳ Ｐゴシック"/>
            </a:endParaRPr>
          </a:p>
          <a:p>
            <a:endParaRPr lang="en-US" dirty="0"/>
          </a:p>
        </p:txBody>
      </p:sp>
      <p:pic>
        <p:nvPicPr>
          <p:cNvPr id="4" name="Picture 3" descr="Bunnlinj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70320"/>
            <a:ext cx="9144000" cy="487680"/>
          </a:xfrm>
          <a:prstGeom prst="rect">
            <a:avLst/>
          </a:prstGeom>
        </p:spPr>
      </p:pic>
      <p:sp>
        <p:nvSpPr>
          <p:cNvPr id="5" name="Footer Placeholder 4"/>
          <p:cNvSpPr>
            <a:spLocks noGrp="1"/>
          </p:cNvSpPr>
          <p:nvPr>
            <p:ph type="ftr" sz="quarter" idx="11"/>
          </p:nvPr>
        </p:nvSpPr>
        <p:spPr/>
        <p:txBody>
          <a:bodyPr/>
          <a:lstStyle/>
          <a:p>
            <a:r>
              <a:rPr lang="da-DK" smtClean="0">
                <a:solidFill>
                  <a:prstClr val="black">
                    <a:tint val="75000"/>
                  </a:prstClr>
                </a:solidFill>
              </a:rPr>
              <a:t>Medietilsynet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9F3FBF-B410-5348-A21C-116818A8EE83}"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val="351659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Hvem?</a:t>
            </a:r>
            <a:endParaRPr lang="en-US" dirty="0"/>
          </a:p>
        </p:txBody>
      </p:sp>
      <p:sp>
        <p:nvSpPr>
          <p:cNvPr id="3" name="Content Placeholder 2"/>
          <p:cNvSpPr>
            <a:spLocks noGrp="1"/>
          </p:cNvSpPr>
          <p:nvPr>
            <p:ph idx="1"/>
          </p:nvPr>
        </p:nvSpPr>
        <p:spPr/>
        <p:txBody>
          <a:bodyPr/>
          <a:lstStyle/>
          <a:p>
            <a:pPr lvl="0" defTabSz="914400" eaLnBrk="0" fontAlgn="base" hangingPunct="0">
              <a:spcAft>
                <a:spcPct val="0"/>
              </a:spcAft>
              <a:buFontTx/>
              <a:buChar char="•"/>
            </a:pPr>
            <a:r>
              <a:rPr lang="nb-NO" altLang="nb-NO" sz="2400" kern="0" dirty="0" smtClean="0">
                <a:solidFill>
                  <a:srgbClr val="000000"/>
                </a:solidFill>
                <a:latin typeface="Arial"/>
                <a:ea typeface="ＭＳ Ｐゴシック"/>
              </a:rPr>
              <a:t>Loven </a:t>
            </a:r>
            <a:r>
              <a:rPr lang="nb-NO" altLang="nb-NO" sz="2400" kern="0" dirty="0">
                <a:solidFill>
                  <a:srgbClr val="000000"/>
                </a:solidFill>
                <a:latin typeface="Arial"/>
                <a:ea typeface="ＭＳ Ｐゴシック"/>
              </a:rPr>
              <a:t>vil gjelde de viktigste plattformene for formidling av levende bilder</a:t>
            </a:r>
            <a:r>
              <a:rPr lang="nb-NO" altLang="nb-NO" sz="2400" kern="0" dirty="0" smtClean="0">
                <a:solidFill>
                  <a:srgbClr val="000000"/>
                </a:solidFill>
                <a:latin typeface="Arial"/>
                <a:ea typeface="ＭＳ Ｐゴシック"/>
              </a:rPr>
              <a:t>:</a:t>
            </a:r>
          </a:p>
          <a:p>
            <a:pPr lvl="0" defTabSz="914400" eaLnBrk="0" fontAlgn="base" hangingPunct="0">
              <a:spcAft>
                <a:spcPct val="0"/>
              </a:spcAft>
              <a:buFontTx/>
              <a:buChar char="•"/>
            </a:pPr>
            <a:endParaRPr lang="nb-NO" altLang="nb-NO" sz="2400" kern="0" dirty="0">
              <a:solidFill>
                <a:srgbClr val="000000"/>
              </a:solidFill>
              <a:latin typeface="Arial"/>
              <a:ea typeface="ＭＳ Ｐゴシック"/>
            </a:endParaRPr>
          </a:p>
          <a:p>
            <a:pPr lvl="1" defTabSz="914400" eaLnBrk="0" fontAlgn="base" hangingPunct="0">
              <a:spcAft>
                <a:spcPct val="0"/>
              </a:spcAft>
              <a:buSzPct val="80000"/>
              <a:buFont typeface="Times" panose="02020603050405020304" pitchFamily="18" charset="0"/>
              <a:buChar char="•"/>
            </a:pPr>
            <a:r>
              <a:rPr lang="nb-NO" altLang="nb-NO" sz="1700" kern="0" dirty="0">
                <a:solidFill>
                  <a:srgbClr val="00646B"/>
                </a:solidFill>
                <a:latin typeface="Arial"/>
                <a:ea typeface="ＭＳ Ｐゴシック"/>
              </a:rPr>
              <a:t>Fremvisning ved allmenn sammenkomst (inkl. kinovisning</a:t>
            </a:r>
            <a:r>
              <a:rPr lang="nb-NO" altLang="nb-NO" sz="1700" kern="0" dirty="0" smtClean="0">
                <a:solidFill>
                  <a:srgbClr val="00646B"/>
                </a:solidFill>
                <a:latin typeface="Arial"/>
                <a:ea typeface="ＭＳ Ｐゴシック"/>
              </a:rPr>
              <a:t>)</a:t>
            </a:r>
          </a:p>
          <a:p>
            <a:pPr lvl="1" defTabSz="914400" eaLnBrk="0" fontAlgn="base" hangingPunct="0">
              <a:spcAft>
                <a:spcPct val="0"/>
              </a:spcAft>
              <a:buSzPct val="80000"/>
              <a:buFont typeface="Times" panose="02020603050405020304" pitchFamily="18" charset="0"/>
              <a:buChar char="•"/>
            </a:pPr>
            <a:endParaRPr lang="nb-NO" altLang="nb-NO" sz="1700" kern="0" dirty="0">
              <a:solidFill>
                <a:srgbClr val="00646B"/>
              </a:solidFill>
              <a:latin typeface="Arial"/>
              <a:ea typeface="ＭＳ Ｐゴシック"/>
            </a:endParaRPr>
          </a:p>
          <a:p>
            <a:pPr lvl="1" defTabSz="914400" eaLnBrk="0" fontAlgn="base" hangingPunct="0">
              <a:spcAft>
                <a:spcPct val="0"/>
              </a:spcAft>
              <a:buSzPct val="80000"/>
              <a:buFont typeface="Times" panose="02020603050405020304" pitchFamily="18" charset="0"/>
              <a:buChar char="•"/>
            </a:pPr>
            <a:r>
              <a:rPr lang="nb-NO" altLang="nb-NO" sz="1700" kern="0" dirty="0">
                <a:solidFill>
                  <a:srgbClr val="00646B"/>
                </a:solidFill>
                <a:latin typeface="Arial"/>
                <a:ea typeface="ＭＳ Ｐゴシック"/>
              </a:rPr>
              <a:t>Tilgjengeliggjøring av </a:t>
            </a:r>
            <a:r>
              <a:rPr lang="nb-NO" altLang="nb-NO" sz="1700" kern="0" dirty="0" smtClean="0">
                <a:solidFill>
                  <a:srgbClr val="00646B"/>
                </a:solidFill>
                <a:latin typeface="Arial"/>
                <a:ea typeface="ＭＳ Ｐゴシック"/>
              </a:rPr>
              <a:t>videogram</a:t>
            </a:r>
          </a:p>
          <a:p>
            <a:pPr lvl="1" defTabSz="914400" eaLnBrk="0" fontAlgn="base" hangingPunct="0">
              <a:spcAft>
                <a:spcPct val="0"/>
              </a:spcAft>
              <a:buSzPct val="80000"/>
              <a:buFont typeface="Times" panose="02020603050405020304" pitchFamily="18" charset="0"/>
              <a:buChar char="•"/>
            </a:pPr>
            <a:endParaRPr lang="nb-NO" altLang="nb-NO" sz="1700" kern="0" dirty="0">
              <a:solidFill>
                <a:srgbClr val="00646B"/>
              </a:solidFill>
              <a:latin typeface="Arial"/>
              <a:ea typeface="ＭＳ Ｐゴシック"/>
            </a:endParaRPr>
          </a:p>
          <a:p>
            <a:pPr lvl="1" defTabSz="914400" eaLnBrk="0" fontAlgn="base" hangingPunct="0">
              <a:spcAft>
                <a:spcPct val="0"/>
              </a:spcAft>
              <a:buSzPct val="80000"/>
              <a:buFont typeface="Times" panose="02020603050405020304" pitchFamily="18" charset="0"/>
              <a:buChar char="•"/>
            </a:pPr>
            <a:r>
              <a:rPr lang="nb-NO" altLang="nb-NO" sz="1700" kern="0" dirty="0">
                <a:solidFill>
                  <a:srgbClr val="00646B"/>
                </a:solidFill>
                <a:latin typeface="Arial"/>
                <a:ea typeface="ＭＳ Ｐゴシック"/>
              </a:rPr>
              <a:t>Audiovisuelle bestillingstjenester </a:t>
            </a:r>
            <a:r>
              <a:rPr lang="nb-NO" altLang="nb-NO" sz="1700" kern="0" dirty="0" smtClean="0">
                <a:solidFill>
                  <a:srgbClr val="00646B"/>
                </a:solidFill>
                <a:latin typeface="Arial"/>
                <a:ea typeface="ＭＳ Ｐゴシック"/>
              </a:rPr>
              <a:t>(nett-tv, </a:t>
            </a:r>
            <a:r>
              <a:rPr lang="nb-NO" altLang="nb-NO" sz="1700" kern="0" dirty="0" err="1" smtClean="0">
                <a:solidFill>
                  <a:srgbClr val="00646B"/>
                </a:solidFill>
                <a:latin typeface="Arial"/>
                <a:ea typeface="ＭＳ Ｐゴシック"/>
              </a:rPr>
              <a:t>VoD</a:t>
            </a:r>
            <a:r>
              <a:rPr lang="nb-NO" altLang="nb-NO" sz="1700" kern="0" dirty="0" smtClean="0">
                <a:solidFill>
                  <a:srgbClr val="00646B"/>
                </a:solidFill>
                <a:latin typeface="Arial"/>
                <a:ea typeface="ＭＳ Ｐゴシック"/>
              </a:rPr>
              <a:t>/klikkefilm) (norske tjenester)</a:t>
            </a:r>
          </a:p>
          <a:p>
            <a:pPr lvl="1" defTabSz="914400" eaLnBrk="0" fontAlgn="base" hangingPunct="0">
              <a:spcAft>
                <a:spcPct val="0"/>
              </a:spcAft>
              <a:buSzPct val="80000"/>
              <a:buFont typeface="Times" panose="02020603050405020304" pitchFamily="18" charset="0"/>
              <a:buChar char="•"/>
            </a:pPr>
            <a:endParaRPr lang="nb-NO" altLang="nb-NO" sz="1700" kern="0" dirty="0">
              <a:solidFill>
                <a:srgbClr val="00646B"/>
              </a:solidFill>
              <a:latin typeface="Arial"/>
              <a:ea typeface="ＭＳ Ｐゴシック"/>
            </a:endParaRPr>
          </a:p>
          <a:p>
            <a:pPr lvl="1" defTabSz="914400" eaLnBrk="0" fontAlgn="base" hangingPunct="0">
              <a:spcAft>
                <a:spcPct val="0"/>
              </a:spcAft>
              <a:buSzPct val="80000"/>
              <a:buFont typeface="Times" panose="02020603050405020304" pitchFamily="18" charset="0"/>
              <a:buChar char="•"/>
            </a:pPr>
            <a:r>
              <a:rPr lang="nb-NO" altLang="nb-NO" sz="1700" kern="0" dirty="0">
                <a:solidFill>
                  <a:srgbClr val="00646B"/>
                </a:solidFill>
                <a:latin typeface="Arial"/>
                <a:ea typeface="ＭＳ Ｐゴシック"/>
              </a:rPr>
              <a:t>Fjernsyn </a:t>
            </a:r>
            <a:r>
              <a:rPr lang="nb-NO" altLang="nb-NO" sz="1700" kern="0" dirty="0" smtClean="0">
                <a:solidFill>
                  <a:srgbClr val="00646B"/>
                </a:solidFill>
                <a:latin typeface="Arial"/>
                <a:ea typeface="ＭＳ Ｐゴシック"/>
              </a:rPr>
              <a:t>(vanlig lineære tv-sendinger) (norske kanaler)</a:t>
            </a:r>
            <a:endParaRPr lang="nb-NO" altLang="nb-NO" sz="1700" kern="0" dirty="0">
              <a:solidFill>
                <a:srgbClr val="00646B"/>
              </a:solidFill>
              <a:latin typeface="Arial"/>
              <a:ea typeface="ＭＳ Ｐゴシック"/>
            </a:endParaRPr>
          </a:p>
          <a:p>
            <a:endParaRPr lang="en-US" dirty="0"/>
          </a:p>
        </p:txBody>
      </p:sp>
      <p:pic>
        <p:nvPicPr>
          <p:cNvPr id="4" name="Picture 3" descr="Bunnlinj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70320"/>
            <a:ext cx="9144000" cy="487680"/>
          </a:xfrm>
          <a:prstGeom prst="rect">
            <a:avLst/>
          </a:prstGeom>
        </p:spPr>
      </p:pic>
      <p:sp>
        <p:nvSpPr>
          <p:cNvPr id="5" name="Footer Placeholder 4"/>
          <p:cNvSpPr>
            <a:spLocks noGrp="1"/>
          </p:cNvSpPr>
          <p:nvPr>
            <p:ph type="ftr" sz="quarter" idx="11"/>
          </p:nvPr>
        </p:nvSpPr>
        <p:spPr/>
        <p:txBody>
          <a:bodyPr/>
          <a:lstStyle/>
          <a:p>
            <a:r>
              <a:rPr lang="da-DK" smtClean="0">
                <a:solidFill>
                  <a:prstClr val="black">
                    <a:tint val="75000"/>
                  </a:prstClr>
                </a:solidFill>
              </a:rPr>
              <a:t>Medietilsynet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9F3FBF-B410-5348-A21C-116818A8EE83}"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val="8258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Når</a:t>
            </a:r>
            <a:r>
              <a:rPr lang="en-US" dirty="0" smtClean="0"/>
              <a:t>?</a:t>
            </a:r>
            <a:endParaRPr lang="en-US" dirty="0"/>
          </a:p>
        </p:txBody>
      </p:sp>
      <p:sp>
        <p:nvSpPr>
          <p:cNvPr id="3" name="Content Placeholder 2"/>
          <p:cNvSpPr>
            <a:spLocks noGrp="1"/>
          </p:cNvSpPr>
          <p:nvPr>
            <p:ph idx="1"/>
          </p:nvPr>
        </p:nvSpPr>
        <p:spPr/>
        <p:txBody>
          <a:bodyPr/>
          <a:lstStyle/>
          <a:p>
            <a:r>
              <a:rPr lang="nb-NO" altLang="nb-NO" sz="2400" kern="0" dirty="0">
                <a:solidFill>
                  <a:srgbClr val="000000"/>
                </a:solidFill>
                <a:latin typeface="Arial"/>
                <a:ea typeface="ＭＳ Ｐゴシック"/>
              </a:rPr>
              <a:t>Loven </a:t>
            </a:r>
            <a:r>
              <a:rPr lang="nb-NO" altLang="nb-NO" sz="2400" kern="0" dirty="0" smtClean="0">
                <a:solidFill>
                  <a:srgbClr val="000000"/>
                </a:solidFill>
                <a:latin typeface="Arial"/>
                <a:ea typeface="ＭＳ Ｐゴシック"/>
              </a:rPr>
              <a:t>ble vedtatt av Stortinget 12. desember 2014</a:t>
            </a:r>
          </a:p>
          <a:p>
            <a:endParaRPr lang="nb-NO" altLang="nb-NO" sz="2400" kern="0" dirty="0" smtClean="0">
              <a:solidFill>
                <a:srgbClr val="000000"/>
              </a:solidFill>
              <a:latin typeface="Arial"/>
              <a:ea typeface="ＭＳ Ｐゴシック"/>
            </a:endParaRPr>
          </a:p>
          <a:p>
            <a:r>
              <a:rPr lang="nb-NO" altLang="nb-NO" sz="2400" kern="0" dirty="0" smtClean="0">
                <a:solidFill>
                  <a:srgbClr val="000000"/>
                </a:solidFill>
                <a:latin typeface="Arial"/>
                <a:ea typeface="ＭＳ Ｐゴシック"/>
              </a:rPr>
              <a:t>Loven trer i kraft 1. juli 2015 </a:t>
            </a:r>
            <a:endParaRPr lang="en-US" dirty="0"/>
          </a:p>
        </p:txBody>
      </p:sp>
      <p:pic>
        <p:nvPicPr>
          <p:cNvPr id="4" name="Picture 3" descr="Bunnlinj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70320"/>
            <a:ext cx="9144000" cy="487680"/>
          </a:xfrm>
          <a:prstGeom prst="rect">
            <a:avLst/>
          </a:prstGeom>
        </p:spPr>
      </p:pic>
      <p:sp>
        <p:nvSpPr>
          <p:cNvPr id="5" name="Footer Placeholder 4"/>
          <p:cNvSpPr>
            <a:spLocks noGrp="1"/>
          </p:cNvSpPr>
          <p:nvPr>
            <p:ph type="ftr" sz="quarter" idx="11"/>
          </p:nvPr>
        </p:nvSpPr>
        <p:spPr/>
        <p:txBody>
          <a:bodyPr/>
          <a:lstStyle/>
          <a:p>
            <a:r>
              <a:rPr lang="da-DK" smtClean="0">
                <a:solidFill>
                  <a:prstClr val="black">
                    <a:tint val="75000"/>
                  </a:prstClr>
                </a:solidFill>
              </a:rPr>
              <a:t>Medietilsynet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9F3FBF-B410-5348-A21C-116818A8EE83}" type="slidenum">
              <a:rPr lang="en-US" smtClean="0">
                <a:solidFill>
                  <a:prstClr val="black">
                    <a:tint val="75000"/>
                  </a:prstClr>
                </a:solidFill>
              </a:rPr>
              <a:pPr/>
              <a:t>6</a:t>
            </a:fld>
            <a:endParaRPr lang="en-US">
              <a:solidFill>
                <a:prstClr val="black">
                  <a:tint val="75000"/>
                </a:prstClr>
              </a:solidFill>
            </a:endParaRPr>
          </a:p>
        </p:txBody>
      </p:sp>
      <p:pic>
        <p:nvPicPr>
          <p:cNvPr id="7" name="Bilde 6"/>
          <p:cNvPicPr>
            <a:picLocks noChangeAspect="1"/>
          </p:cNvPicPr>
          <p:nvPr/>
        </p:nvPicPr>
        <p:blipFill>
          <a:blip r:embed="rId3"/>
          <a:stretch>
            <a:fillRect/>
          </a:stretch>
        </p:blipFill>
        <p:spPr>
          <a:xfrm>
            <a:off x="1645821" y="3663630"/>
            <a:ext cx="2286198" cy="1524132"/>
          </a:xfrm>
          <a:prstGeom prst="rect">
            <a:avLst/>
          </a:prstGeom>
        </p:spPr>
      </p:pic>
      <p:pic>
        <p:nvPicPr>
          <p:cNvPr id="8" name="Bilde 7"/>
          <p:cNvPicPr>
            <a:picLocks noChangeAspect="1"/>
          </p:cNvPicPr>
          <p:nvPr/>
        </p:nvPicPr>
        <p:blipFill>
          <a:blip r:embed="rId4"/>
          <a:stretch>
            <a:fillRect/>
          </a:stretch>
        </p:blipFill>
        <p:spPr>
          <a:xfrm>
            <a:off x="5577747" y="3093396"/>
            <a:ext cx="2139881" cy="2139881"/>
          </a:xfrm>
          <a:prstGeom prst="rect">
            <a:avLst/>
          </a:prstGeom>
        </p:spPr>
      </p:pic>
    </p:spTree>
    <p:extLst>
      <p:ext uri="{BB962C8B-B14F-4D97-AF65-F5344CB8AC3E}">
        <p14:creationId xmlns:p14="http://schemas.microsoft.com/office/powerpoint/2010/main" val="11644925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ltLang="nb-NO" dirty="0"/>
              <a:t>L</a:t>
            </a:r>
            <a:r>
              <a:rPr lang="nb-NO" altLang="nb-NO" dirty="0" smtClean="0"/>
              <a:t>ovens </a:t>
            </a:r>
            <a:r>
              <a:rPr lang="nb-NO" altLang="nb-NO" dirty="0"/>
              <a:t>formål</a:t>
            </a:r>
            <a:endParaRPr lang="en-US" dirty="0"/>
          </a:p>
        </p:txBody>
      </p:sp>
      <p:sp>
        <p:nvSpPr>
          <p:cNvPr id="3" name="Content Placeholder 2"/>
          <p:cNvSpPr>
            <a:spLocks noGrp="1"/>
          </p:cNvSpPr>
          <p:nvPr>
            <p:ph idx="1"/>
          </p:nvPr>
        </p:nvSpPr>
        <p:spPr/>
        <p:txBody>
          <a:bodyPr/>
          <a:lstStyle/>
          <a:p>
            <a:pPr lvl="0" defTabSz="914400" eaLnBrk="0" fontAlgn="base" hangingPunct="0">
              <a:spcAft>
                <a:spcPct val="0"/>
              </a:spcAft>
              <a:buFontTx/>
              <a:buChar char="•"/>
            </a:pPr>
            <a:r>
              <a:rPr lang="nb-NO" altLang="nb-NO" sz="2400" kern="0" dirty="0" smtClean="0">
                <a:solidFill>
                  <a:srgbClr val="000000"/>
                </a:solidFill>
                <a:latin typeface="Arial"/>
                <a:ea typeface="ＭＳ Ｐゴシック"/>
              </a:rPr>
              <a:t>Lovens </a:t>
            </a:r>
            <a:r>
              <a:rPr lang="nb-NO" altLang="nb-NO" sz="2400" kern="0" dirty="0">
                <a:solidFill>
                  <a:srgbClr val="000000"/>
                </a:solidFill>
                <a:latin typeface="Arial"/>
                <a:ea typeface="ＭＳ Ｐゴシック"/>
              </a:rPr>
              <a:t>§ 1: «Loven har til formål å beskytte mindreårige mot skadelig påvirkning fra levende bilder.»</a:t>
            </a:r>
          </a:p>
          <a:p>
            <a:endParaRPr lang="en-US" dirty="0"/>
          </a:p>
        </p:txBody>
      </p:sp>
      <p:pic>
        <p:nvPicPr>
          <p:cNvPr id="4" name="Picture 3" descr="Bunnlinj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70320"/>
            <a:ext cx="9144000" cy="487680"/>
          </a:xfrm>
          <a:prstGeom prst="rect">
            <a:avLst/>
          </a:prstGeom>
        </p:spPr>
      </p:pic>
      <p:sp>
        <p:nvSpPr>
          <p:cNvPr id="5" name="Footer Placeholder 4"/>
          <p:cNvSpPr>
            <a:spLocks noGrp="1"/>
          </p:cNvSpPr>
          <p:nvPr>
            <p:ph type="ftr" sz="quarter" idx="11"/>
          </p:nvPr>
        </p:nvSpPr>
        <p:spPr/>
        <p:txBody>
          <a:bodyPr/>
          <a:lstStyle/>
          <a:p>
            <a:r>
              <a:rPr lang="da-DK" smtClean="0">
                <a:solidFill>
                  <a:prstClr val="black">
                    <a:tint val="75000"/>
                  </a:prstClr>
                </a:solidFill>
              </a:rPr>
              <a:t>Medietilsynet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9F3FBF-B410-5348-A21C-116818A8EE83}" type="slidenum">
              <a:rPr lang="en-US" smtClean="0">
                <a:solidFill>
                  <a:prstClr val="black">
                    <a:tint val="75000"/>
                  </a:prstClr>
                </a:solidFill>
              </a:rPr>
              <a:pPr/>
              <a:t>7</a:t>
            </a:fld>
            <a:endParaRPr lang="en-US">
              <a:solidFill>
                <a:prstClr val="black">
                  <a:tint val="75000"/>
                </a:prstClr>
              </a:solidFill>
            </a:endParaRPr>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0437" y="3222736"/>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71217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ltLang="nb-NO" dirty="0"/>
              <a:t>Konkrete beskyttelsestiltak</a:t>
            </a:r>
            <a:endParaRPr lang="en-US" dirty="0"/>
          </a:p>
        </p:txBody>
      </p:sp>
      <p:sp>
        <p:nvSpPr>
          <p:cNvPr id="3" name="Content Placeholder 2"/>
          <p:cNvSpPr>
            <a:spLocks noGrp="1"/>
          </p:cNvSpPr>
          <p:nvPr>
            <p:ph idx="1"/>
          </p:nvPr>
        </p:nvSpPr>
        <p:spPr/>
        <p:txBody>
          <a:bodyPr/>
          <a:lstStyle/>
          <a:p>
            <a:pPr lvl="0" defTabSz="914400" eaLnBrk="0" fontAlgn="base" hangingPunct="0">
              <a:spcAft>
                <a:spcPct val="0"/>
              </a:spcAft>
              <a:buFontTx/>
              <a:buChar char="•"/>
              <a:defRPr/>
            </a:pPr>
            <a:r>
              <a:rPr lang="nb-NO" sz="2400" kern="0" dirty="0" smtClean="0">
                <a:solidFill>
                  <a:srgbClr val="000000"/>
                </a:solidFill>
                <a:latin typeface="Arial"/>
                <a:ea typeface="ＭＳ Ｐゴシック"/>
              </a:rPr>
              <a:t>Tre beskyttelsestiltak er lovfestet: </a:t>
            </a:r>
            <a:endParaRPr lang="nb-NO" sz="2400" kern="0" dirty="0">
              <a:solidFill>
                <a:srgbClr val="000000"/>
              </a:solidFill>
              <a:latin typeface="Arial"/>
              <a:ea typeface="ＭＳ Ｐゴシック"/>
            </a:endParaRPr>
          </a:p>
          <a:p>
            <a:pPr lvl="0" defTabSz="914400" eaLnBrk="0" fontAlgn="base" hangingPunct="0">
              <a:spcAft>
                <a:spcPct val="0"/>
              </a:spcAft>
              <a:buFontTx/>
              <a:buChar char="•"/>
              <a:defRPr/>
            </a:pPr>
            <a:endParaRPr lang="nb-NO" sz="2400" kern="0" dirty="0">
              <a:solidFill>
                <a:srgbClr val="000000"/>
              </a:solidFill>
              <a:latin typeface="Arial"/>
              <a:ea typeface="ＭＳ Ｐゴシック"/>
            </a:endParaRPr>
          </a:p>
          <a:p>
            <a:pPr marL="457200" lvl="0" indent="-457200" defTabSz="914400" eaLnBrk="0" fontAlgn="base" hangingPunct="0">
              <a:spcAft>
                <a:spcPct val="0"/>
              </a:spcAft>
              <a:buFontTx/>
              <a:buAutoNum type="arabicParenR"/>
              <a:defRPr/>
            </a:pPr>
            <a:r>
              <a:rPr lang="nb-NO" sz="2400" kern="0" dirty="0">
                <a:solidFill>
                  <a:srgbClr val="000000"/>
                </a:solidFill>
                <a:latin typeface="Arial"/>
                <a:ea typeface="ＭＳ Ｐゴシック"/>
              </a:rPr>
              <a:t>En plikt til å sette </a:t>
            </a:r>
            <a:r>
              <a:rPr lang="nb-NO" sz="2400" b="1" kern="0" dirty="0">
                <a:solidFill>
                  <a:srgbClr val="000000"/>
                </a:solidFill>
                <a:latin typeface="Arial"/>
                <a:ea typeface="ＭＳ Ｐゴシック"/>
              </a:rPr>
              <a:t>aldersgrense</a:t>
            </a:r>
            <a:r>
              <a:rPr lang="nb-NO" sz="2400" kern="0" dirty="0">
                <a:solidFill>
                  <a:srgbClr val="000000"/>
                </a:solidFill>
                <a:latin typeface="Arial"/>
                <a:ea typeface="ＭＳ Ｐゴシック"/>
              </a:rPr>
              <a:t> på alle bildeprogram som faller inn under lovens virkeområde (aldersklassifisering).</a:t>
            </a:r>
          </a:p>
          <a:p>
            <a:pPr marL="457200" lvl="0" indent="-457200" defTabSz="914400" eaLnBrk="0" fontAlgn="base" hangingPunct="0">
              <a:spcAft>
                <a:spcPct val="0"/>
              </a:spcAft>
              <a:buFontTx/>
              <a:buAutoNum type="arabicParenR"/>
              <a:defRPr/>
            </a:pPr>
            <a:endParaRPr lang="nb-NO" sz="2400" kern="0" dirty="0">
              <a:solidFill>
                <a:srgbClr val="000000"/>
              </a:solidFill>
              <a:latin typeface="Arial"/>
              <a:ea typeface="ＭＳ Ｐゴシック"/>
            </a:endParaRPr>
          </a:p>
          <a:p>
            <a:pPr marL="457200" lvl="0" indent="-457200" defTabSz="914400" eaLnBrk="0" fontAlgn="base" hangingPunct="0">
              <a:spcAft>
                <a:spcPct val="0"/>
              </a:spcAft>
              <a:buFont typeface="+mj-lt"/>
              <a:buAutoNum type="arabicParenR"/>
              <a:defRPr/>
            </a:pPr>
            <a:r>
              <a:rPr lang="nb-NO" sz="2400" kern="0" dirty="0">
                <a:solidFill>
                  <a:srgbClr val="000000"/>
                </a:solidFill>
                <a:latin typeface="Arial"/>
                <a:ea typeface="ＭＳ Ｐゴシック"/>
              </a:rPr>
              <a:t>En plikt til å sikre at den fastsatte aldersgrensen     </a:t>
            </a:r>
            <a:r>
              <a:rPr lang="nb-NO" sz="2400" b="1" kern="0" dirty="0">
                <a:solidFill>
                  <a:srgbClr val="000000"/>
                </a:solidFill>
                <a:latin typeface="Arial"/>
                <a:ea typeface="ＭＳ Ｐゴシック"/>
              </a:rPr>
              <a:t>overholdes </a:t>
            </a:r>
            <a:r>
              <a:rPr lang="nb-NO" sz="2400" kern="0" dirty="0">
                <a:solidFill>
                  <a:srgbClr val="000000"/>
                </a:solidFill>
                <a:latin typeface="Arial"/>
                <a:ea typeface="ＭＳ Ｐゴシック"/>
              </a:rPr>
              <a:t>(alderskontroll). </a:t>
            </a:r>
          </a:p>
          <a:p>
            <a:pPr marL="0" lvl="0" indent="0" defTabSz="914400" eaLnBrk="0" fontAlgn="base" hangingPunct="0">
              <a:spcAft>
                <a:spcPct val="0"/>
              </a:spcAft>
              <a:buNone/>
              <a:defRPr/>
            </a:pPr>
            <a:endParaRPr lang="nb-NO" sz="2400" kern="0" dirty="0">
              <a:solidFill>
                <a:srgbClr val="000000"/>
              </a:solidFill>
              <a:latin typeface="Arial"/>
              <a:ea typeface="ＭＳ Ｐゴシック"/>
            </a:endParaRPr>
          </a:p>
          <a:p>
            <a:pPr marL="0" lvl="0" indent="0" defTabSz="914400" eaLnBrk="0" fontAlgn="base" hangingPunct="0">
              <a:spcAft>
                <a:spcPct val="0"/>
              </a:spcAft>
              <a:buNone/>
              <a:defRPr/>
            </a:pPr>
            <a:r>
              <a:rPr lang="nb-NO" sz="2400" kern="0" dirty="0">
                <a:solidFill>
                  <a:srgbClr val="000000"/>
                </a:solidFill>
                <a:latin typeface="Arial"/>
                <a:ea typeface="ＭＳ Ｐゴシック"/>
              </a:rPr>
              <a:t>3) En plikt til å </a:t>
            </a:r>
            <a:r>
              <a:rPr lang="nb-NO" sz="2400" b="1" kern="0" dirty="0">
                <a:solidFill>
                  <a:srgbClr val="000000"/>
                </a:solidFill>
                <a:latin typeface="Arial"/>
                <a:ea typeface="ＭＳ Ｐゴシック"/>
              </a:rPr>
              <a:t>informere</a:t>
            </a:r>
            <a:r>
              <a:rPr lang="nb-NO" sz="2400" kern="0" dirty="0">
                <a:solidFill>
                  <a:srgbClr val="000000"/>
                </a:solidFill>
                <a:latin typeface="Arial"/>
                <a:ea typeface="ＭＳ Ｐゴシック"/>
              </a:rPr>
              <a:t> (merking) om aldersgrensen. </a:t>
            </a:r>
          </a:p>
          <a:p>
            <a:endParaRPr lang="en-US" dirty="0"/>
          </a:p>
        </p:txBody>
      </p:sp>
      <p:pic>
        <p:nvPicPr>
          <p:cNvPr id="4" name="Picture 3" descr="Bunnlinj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70320"/>
            <a:ext cx="9144000" cy="487680"/>
          </a:xfrm>
          <a:prstGeom prst="rect">
            <a:avLst/>
          </a:prstGeom>
        </p:spPr>
      </p:pic>
      <p:sp>
        <p:nvSpPr>
          <p:cNvPr id="5" name="Footer Placeholder 4"/>
          <p:cNvSpPr>
            <a:spLocks noGrp="1"/>
          </p:cNvSpPr>
          <p:nvPr>
            <p:ph type="ftr" sz="quarter" idx="11"/>
          </p:nvPr>
        </p:nvSpPr>
        <p:spPr/>
        <p:txBody>
          <a:bodyPr/>
          <a:lstStyle/>
          <a:p>
            <a:r>
              <a:rPr lang="da-DK" smtClean="0">
                <a:solidFill>
                  <a:prstClr val="black">
                    <a:tint val="75000"/>
                  </a:prstClr>
                </a:solidFill>
              </a:rPr>
              <a:t>Medietilsynet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9F3FBF-B410-5348-A21C-116818A8EE83}" type="slidenum">
              <a:rPr lang="en-US" smtClean="0">
                <a:solidFill>
                  <a:prstClr val="black">
                    <a:tint val="75000"/>
                  </a:prstClr>
                </a:solidFill>
              </a:rPr>
              <a:pPr/>
              <a:t>8</a:t>
            </a:fld>
            <a:endParaRPr lang="en-US">
              <a:solidFill>
                <a:prstClr val="black">
                  <a:tint val="75000"/>
                </a:prstClr>
              </a:solidFill>
            </a:endParaRPr>
          </a:p>
        </p:txBody>
      </p:sp>
    </p:spTree>
    <p:extLst>
      <p:ext uri="{BB962C8B-B14F-4D97-AF65-F5344CB8AC3E}">
        <p14:creationId xmlns:p14="http://schemas.microsoft.com/office/powerpoint/2010/main" val="53065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b-NO" altLang="nb-NO" dirty="0"/>
              <a:t>Beskyttelsestiltak 1: Plikten til å sette </a:t>
            </a:r>
            <a:r>
              <a:rPr lang="nb-NO" altLang="nb-NO" dirty="0" smtClean="0"/>
              <a:t>aldersgrense</a:t>
            </a:r>
            <a:endParaRPr lang="en-US" dirty="0"/>
          </a:p>
        </p:txBody>
      </p:sp>
      <p:sp>
        <p:nvSpPr>
          <p:cNvPr id="3" name="Content Placeholder 2"/>
          <p:cNvSpPr>
            <a:spLocks noGrp="1"/>
          </p:cNvSpPr>
          <p:nvPr>
            <p:ph idx="1"/>
          </p:nvPr>
        </p:nvSpPr>
        <p:spPr/>
        <p:txBody>
          <a:bodyPr/>
          <a:lstStyle/>
          <a:p>
            <a:endParaRPr lang="en-US" dirty="0"/>
          </a:p>
        </p:txBody>
      </p:sp>
      <p:pic>
        <p:nvPicPr>
          <p:cNvPr id="4" name="Picture 3" descr="Bunnlinj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70320"/>
            <a:ext cx="9144000" cy="487680"/>
          </a:xfrm>
          <a:prstGeom prst="rect">
            <a:avLst/>
          </a:prstGeom>
        </p:spPr>
      </p:pic>
      <p:sp>
        <p:nvSpPr>
          <p:cNvPr id="5" name="Footer Placeholder 4"/>
          <p:cNvSpPr>
            <a:spLocks noGrp="1"/>
          </p:cNvSpPr>
          <p:nvPr>
            <p:ph type="ftr" sz="quarter" idx="11"/>
          </p:nvPr>
        </p:nvSpPr>
        <p:spPr/>
        <p:txBody>
          <a:bodyPr/>
          <a:lstStyle/>
          <a:p>
            <a:r>
              <a:rPr lang="da-DK" smtClean="0">
                <a:solidFill>
                  <a:prstClr val="black">
                    <a:tint val="75000"/>
                  </a:prstClr>
                </a:solidFill>
              </a:rPr>
              <a:t>Medietilsynet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9F3FBF-B410-5348-A21C-116818A8EE83}" type="slidenum">
              <a:rPr lang="en-US" smtClean="0">
                <a:solidFill>
                  <a:prstClr val="black">
                    <a:tint val="75000"/>
                  </a:prstClr>
                </a:solidFill>
              </a:rPr>
              <a:pPr/>
              <a:t>9</a:t>
            </a:fld>
            <a:endParaRPr lang="en-US">
              <a:solidFill>
                <a:prstClr val="black">
                  <a:tint val="75000"/>
                </a:prstClr>
              </a:solidFill>
            </a:endParaRPr>
          </a:p>
        </p:txBody>
      </p:sp>
    </p:spTree>
    <p:extLst>
      <p:ext uri="{BB962C8B-B14F-4D97-AF65-F5344CB8AC3E}">
        <p14:creationId xmlns:p14="http://schemas.microsoft.com/office/powerpoint/2010/main" val="24953592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749</TotalTime>
  <Words>1077</Words>
  <Application>Microsoft Office PowerPoint</Application>
  <PresentationFormat>Skjermfremvisning (4:3)</PresentationFormat>
  <Paragraphs>209</Paragraphs>
  <Slides>29</Slides>
  <Notes>2</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29</vt:i4>
      </vt:variant>
    </vt:vector>
  </HeadingPairs>
  <TitlesOfParts>
    <vt:vector size="35" baseType="lpstr">
      <vt:lpstr>ＭＳ Ｐゴシック</vt:lpstr>
      <vt:lpstr>Arial</vt:lpstr>
      <vt:lpstr>Calibri</vt:lpstr>
      <vt:lpstr>Georgia</vt:lpstr>
      <vt:lpstr>Times</vt:lpstr>
      <vt:lpstr>Office Theme</vt:lpstr>
      <vt:lpstr>PowerPoint-presentasjon</vt:lpstr>
      <vt:lpstr>Innhold</vt:lpstr>
      <vt:lpstr>Hva, hvem, når?</vt:lpstr>
      <vt:lpstr>Hva?</vt:lpstr>
      <vt:lpstr>Hvem?</vt:lpstr>
      <vt:lpstr>Når?</vt:lpstr>
      <vt:lpstr>Lovens formål</vt:lpstr>
      <vt:lpstr>Konkrete beskyttelsestiltak</vt:lpstr>
      <vt:lpstr>Beskyttelsestiltak 1: Plikten til å sette aldersgrense</vt:lpstr>
      <vt:lpstr>Nye aldersgrenser</vt:lpstr>
      <vt:lpstr>Kinofilm</vt:lpstr>
      <vt:lpstr>Bransjefastsatte aldersgrenser</vt:lpstr>
      <vt:lpstr>Unntak fra klassifiseringsplikt</vt:lpstr>
      <vt:lpstr>Klassifiseringsunntak forts.</vt:lpstr>
      <vt:lpstr>Tilknyttet materiale</vt:lpstr>
      <vt:lpstr>Beskyttelsestiltak 2: Alderskontroll</vt:lpstr>
      <vt:lpstr>Alderskontroll</vt:lpstr>
      <vt:lpstr>Alderskontroll forts. </vt:lpstr>
      <vt:lpstr>Alderskontroll forts.</vt:lpstr>
      <vt:lpstr>Beskyttelsestiltak 3: Informasjonsplikt  </vt:lpstr>
      <vt:lpstr>Informasjonsplikt</vt:lpstr>
      <vt:lpstr>Informasjonsplikt forts. </vt:lpstr>
      <vt:lpstr>Informasjonsplikt forts. </vt:lpstr>
      <vt:lpstr>Klage, sanksjoner, tilsyn mv. </vt:lpstr>
      <vt:lpstr>Klage</vt:lpstr>
      <vt:lpstr>Sanksjoner</vt:lpstr>
      <vt:lpstr>Korrigert aldersgrense</vt:lpstr>
      <vt:lpstr>Tilsyn</vt:lpstr>
      <vt:lpstr>   Takk for oppmerksomheten!  line.langnes@medietilsynet.no  Tlf. 69 30 12 56</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dc:creator>
  <cp:lastModifiedBy>Rita Astridsdotter Brudalen</cp:lastModifiedBy>
  <cp:revision>23</cp:revision>
  <cp:lastPrinted>2015-04-20T16:11:43Z</cp:lastPrinted>
  <dcterms:created xsi:type="dcterms:W3CDTF">2015-03-26T11:10:07Z</dcterms:created>
  <dcterms:modified xsi:type="dcterms:W3CDTF">2015-07-03T12:00:47Z</dcterms:modified>
</cp:coreProperties>
</file>