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83" r:id="rId5"/>
    <p:sldId id="256" r:id="rId6"/>
    <p:sldId id="280" r:id="rId7"/>
    <p:sldId id="287" r:id="rId8"/>
    <p:sldId id="296" r:id="rId9"/>
    <p:sldId id="278" r:id="rId10"/>
    <p:sldId id="277" r:id="rId11"/>
    <p:sldId id="279" r:id="rId12"/>
    <p:sldId id="292" r:id="rId13"/>
    <p:sldId id="293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Møller Johansen" initials="DMJ" lastIdx="24" clrIdx="0"/>
  <p:cmAuthor id="2" name="Ida Aspeslåen Erikstad" initials="IAE" lastIdx="14" clrIdx="1">
    <p:extLst>
      <p:ext uri="{19B8F6BF-5375-455C-9EA6-DF929625EA0E}">
        <p15:presenceInfo xmlns:p15="http://schemas.microsoft.com/office/powerpoint/2012/main" userId="S-1-5-21-2240037134-4135580017-82734875-5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6C"/>
    <a:srgbClr val="831B7F"/>
    <a:srgbClr val="74BFC9"/>
    <a:srgbClr val="F5E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16" autoAdjust="0"/>
  </p:normalViewPr>
  <p:slideViewPr>
    <p:cSldViewPr snapToGrid="0">
      <p:cViewPr varScale="1">
        <p:scale>
          <a:sx n="59" d="100"/>
          <a:sy n="59" d="100"/>
        </p:scale>
        <p:origin x="4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8E1A-595F-4055-9BAD-2CE756BA06D8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6F1AF-68E8-47EC-920C-83C7864A4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31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hjelperne.no/tusenfryd-gir-bort-5-gratis-billetter-facebook-svindel/?fbclid=IwAR0lJJBCK9-0oQNYwS7hpkAZQrWNRGEDWLNF9B178tDJTTx4t_YSJQhSY3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aktisk.no/faktasjekker/10o/norske-barn-er-darligst-i-norden-til-a-svomme" TargetMode="External"/><Relationship Id="rId5" Type="http://schemas.openxmlformats.org/officeDocument/2006/relationships/hyperlink" Target="https://eavisa.com/strikking-skaper-psykopater-uro-hjemmet-ifolge-forskere-humor/" TargetMode="External"/><Relationship Id="rId4" Type="http://schemas.openxmlformats.org/officeDocument/2006/relationships/hyperlink" Target="https://www.faktisk.no/faktasjekker/geo/nei-skam-tarjei-har-ikke-tjent-millioner-pa-bitcoin-progra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 forskning viser at skjegg inneholder mer bæsj enn et toalett</a:t>
            </a:r>
            <a:r>
              <a:rPr lang="nb-NO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Falsk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(Kilde: http://www.minmote.no/#!/artikkel/23446080/ny-forskning-viser-at-skjegg-inneholder-mer-baesj-enn-et-toalett (Skjermdump 27.09.2017, kl. 13:44))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Tusenfryd gir bort gratisbilletter 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Usann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(Kilde: </a:t>
            </a:r>
            <a:r>
              <a:rPr lang="nb-NO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https://www.datahjelperne.no/tusenfryd-gir-bort-5-gratis-billetter-facebook-svindel/?fbclid=IwAR0lJJBCK9-0oQNYwS7hpkAZQrWNRGEDWLNF9B178tDJTTx4t_YSJQhSY3s</a:t>
            </a:r>
            <a:r>
              <a:rPr lang="nb-NO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(Skjermdump 20.08.19, kl. 10:30))</a:t>
            </a:r>
          </a:p>
          <a:p>
            <a:pPr lvl="0"/>
            <a:endParaRPr lang="nb-NO" sz="1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Innlysende at 9/11 var en eksplosjon</a:t>
            </a:r>
            <a:r>
              <a:rPr lang="nb-NO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Falsk</a:t>
            </a:r>
            <a:r>
              <a:rPr lang="nb-NO" sz="1200" b="1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(Kilde: https://www.nytid.no/innlysende-911-eksplosjon/ (Skjermdump 27.09.2017, </a:t>
            </a:r>
            <a:r>
              <a:rPr lang="nb-NO" sz="1200" b="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kl</a:t>
            </a:r>
            <a:r>
              <a:rPr lang="nb-NO" sz="12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13:55))</a:t>
            </a:r>
            <a:endParaRPr lang="nb-NO" sz="1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b-NO" sz="1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Denne 17 år gamle gutten kjøpte nytt hus… </a:t>
            </a:r>
            <a:r>
              <a:rPr lang="nb-NO" sz="1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Usann</a:t>
            </a:r>
            <a:r>
              <a:rPr lang="nb-NO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(Kilde: </a:t>
            </a:r>
            <a:r>
              <a:rPr lang="nb-NO" sz="1200" u="sng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https://www.faktisk.no/faktasjekker/geo/nei-skam-tarjei-har-ikke-tjent-millioner-pa-bitcoin-program </a:t>
            </a:r>
            <a:r>
              <a:rPr lang="nb-NO" sz="1200" u="sng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(Skjermdump </a:t>
            </a:r>
            <a:r>
              <a:rPr lang="nb-NO" sz="12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kl</a:t>
            </a:r>
            <a:r>
              <a:rPr lang="nb-NO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10:39))</a:t>
            </a:r>
          </a:p>
          <a:p>
            <a:pPr lvl="0"/>
            <a:endParaRPr lang="nb-NO" sz="1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Strikking skaper psykopater </a:t>
            </a:r>
            <a:r>
              <a:rPr lang="nb-NO" sz="1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Usann (Satire) </a:t>
            </a:r>
            <a:r>
              <a:rPr lang="nb-NO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(Kilde: </a:t>
            </a:r>
            <a:r>
              <a:rPr lang="nb-NO" sz="1200" u="sng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https://eavisa.com/strikking-skaper-psykopater-uro-hjemmet-ifolge-forskere-humor/</a:t>
            </a:r>
            <a:r>
              <a:rPr lang="nb-NO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Skjermdump 20.08.2019,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10:41))</a:t>
            </a:r>
          </a:p>
          <a:p>
            <a:pPr lvl="0"/>
            <a:endParaRPr lang="nb-NO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Norske barn er dårligst på å svømme i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norden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Ekte 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Kilde: </a:t>
            </a:r>
            <a:r>
              <a:rPr lang="nb-NO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https://www.faktisk.no/faktasjekker/10o/norske-barn-er-darligst-i-norden-til-a-svomme 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sz="12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Skjermdump Stavanger Aftenblad  20.08.2019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10:44))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1AF-68E8-47EC-920C-83C7864A4AF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417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1AF-68E8-47EC-920C-83C7864A4AF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12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Lenke til video: </a:t>
            </a:r>
          </a:p>
          <a:p>
            <a:r>
              <a:rPr lang="nb-NO" dirty="0"/>
              <a:t>https://www.youtube.com/watch?v=UEJ3cynys_g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1AF-68E8-47EC-920C-83C7864A4AF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15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1AF-68E8-47EC-920C-83C7864A4AF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12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Regjeringen sier nei til felling av ulv                     	 (Fakta)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Internett er den beste kilden til kunnskap               	 (Meningsytring)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Regjeringen bør si nei til felling av ulv                      	(Meningsytring)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Galdhøpiggen er det fineste fjellet i Norge               	(Meningsytring)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Galdhøpiggen er det høyeste fjellet i Norge             	(Fakta)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Kong Harald er Norges konge                                  	(Fakta)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er enige i at pizza er godt                                  	(Meningsytring)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Norge er det 18- årsgrense for å ta førerkort         	(Fakta)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6F1AF-68E8-47EC-920C-83C7864A4AF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46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Lenke til video: </a:t>
            </a:r>
            <a:br>
              <a:rPr lang="nb-NO" dirty="0"/>
            </a:br>
            <a:r>
              <a:rPr lang="nb-NO" dirty="0"/>
              <a:t>https://www.youtube.com/watch?v=jY2-N9ZWrfE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1AF-68E8-47EC-920C-83C7864A4AF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57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1AF-68E8-47EC-920C-83C7864A4AF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461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1AF-68E8-47EC-920C-83C7864A4AF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823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1AF-68E8-47EC-920C-83C7864A4AF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36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31-EA5A-8D49-9D87-2BFC551A35CD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C883-F631-3C40-931A-F89C7ED51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90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31-EA5A-8D49-9D87-2BFC551A35CD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C883-F631-3C40-931A-F89C7ED51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81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31-EA5A-8D49-9D87-2BFC551A35CD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C883-F631-3C40-931A-F89C7ED51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26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31-EA5A-8D49-9D87-2BFC551A35CD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C883-F631-3C40-931A-F89C7ED51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205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31-EA5A-8D49-9D87-2BFC551A35CD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C883-F631-3C40-931A-F89C7ED51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6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31-EA5A-8D49-9D87-2BFC551A35CD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C883-F631-3C40-931A-F89C7ED51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43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31-EA5A-8D49-9D87-2BFC551A35CD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C883-F631-3C40-931A-F89C7ED51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53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31-EA5A-8D49-9D87-2BFC551A35CD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C883-F631-3C40-931A-F89C7ED51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33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31-EA5A-8D49-9D87-2BFC551A35CD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C883-F631-3C40-931A-F89C7ED51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29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31-EA5A-8D49-9D87-2BFC551A35CD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C883-F631-3C40-931A-F89C7ED51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736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31-EA5A-8D49-9D87-2BFC551A35CD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C883-F631-3C40-931A-F89C7ED51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45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E131-EA5A-8D49-9D87-2BFC551A35CD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8C883-F631-3C40-931A-F89C7ED51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71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J3cynys_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etilsynet.no/mediebildet/slik-avslorer-du-falske-nyhete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55" y="448165"/>
            <a:ext cx="3185619" cy="3422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323" y="189785"/>
            <a:ext cx="3483331" cy="4946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F9DCE64-C732-465D-8445-A3A254963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983" y="71651"/>
            <a:ext cx="4496601" cy="306266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BB1FE9F-99F6-4D3E-9635-31D35BF67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48" y="2903561"/>
            <a:ext cx="3849987" cy="388278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FDDAA77-2471-4252-BB76-7C6652D68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970" y="3429000"/>
            <a:ext cx="2902637" cy="335734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E8F433C-C044-4A4B-AF2B-502B0F7E3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7503" y="3104866"/>
            <a:ext cx="3464421" cy="32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49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BFDCE45-F09A-4668-974E-CA75EDA7F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144"/>
          <a:stretch/>
        </p:blipFill>
        <p:spPr>
          <a:xfrm>
            <a:off x="2317127" y="0"/>
            <a:ext cx="7713135" cy="685800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15CC434-D9A5-450A-9D31-4756E34E1821}"/>
              </a:ext>
            </a:extLst>
          </p:cNvPr>
          <p:cNvSpPr txBox="1"/>
          <p:nvPr/>
        </p:nvSpPr>
        <p:spPr>
          <a:xfrm>
            <a:off x="10254931" y="6386732"/>
            <a:ext cx="1937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/>
              <a:t>Skjermdump 101mesh.com</a:t>
            </a:r>
          </a:p>
        </p:txBody>
      </p:sp>
    </p:spTree>
    <p:extLst>
      <p:ext uri="{BB962C8B-B14F-4D97-AF65-F5344CB8AC3E}">
        <p14:creationId xmlns:p14="http://schemas.microsoft.com/office/powerpoint/2010/main" val="409446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6077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88" y="4938252"/>
            <a:ext cx="1911076" cy="179416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4" y="395906"/>
            <a:ext cx="2342129" cy="2318311"/>
          </a:xfrm>
          <a:prstGeom prst="rect">
            <a:avLst/>
          </a:prstGeom>
        </p:spPr>
      </p:pic>
      <p:pic>
        <p:nvPicPr>
          <p:cNvPr id="14" name="Bild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52" y="4725902"/>
            <a:ext cx="2069131" cy="1942553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779466" y="2714217"/>
            <a:ext cx="9144000" cy="2387600"/>
          </a:xfrm>
        </p:spPr>
        <p:txBody>
          <a:bodyPr>
            <a:noAutofit/>
          </a:bodyPr>
          <a:lstStyle/>
          <a:p>
            <a:r>
              <a:rPr lang="nb-NO" sz="88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HVEM KAN DU STOLE PÅ?</a:t>
            </a:r>
          </a:p>
        </p:txBody>
      </p:sp>
    </p:spTree>
    <p:extLst>
      <p:ext uri="{BB962C8B-B14F-4D97-AF65-F5344CB8AC3E}">
        <p14:creationId xmlns:p14="http://schemas.microsoft.com/office/powerpoint/2010/main" val="111986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6077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81" y="4584554"/>
            <a:ext cx="2035837" cy="1911296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779466" y="2485712"/>
            <a:ext cx="9144000" cy="2387600"/>
          </a:xfrm>
        </p:spPr>
        <p:txBody>
          <a:bodyPr>
            <a:noAutofit/>
          </a:bodyPr>
          <a:lstStyle/>
          <a:p>
            <a:r>
              <a:rPr lang="nb-NO" sz="88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HVORFOR ER DETTE VIKTIG?</a:t>
            </a:r>
          </a:p>
        </p:txBody>
      </p:sp>
    </p:spTree>
    <p:extLst>
      <p:ext uri="{BB962C8B-B14F-4D97-AF65-F5344CB8AC3E}">
        <p14:creationId xmlns:p14="http://schemas.microsoft.com/office/powerpoint/2010/main" val="380797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6077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0" y="539284"/>
            <a:ext cx="1911076" cy="179416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60" y="4229881"/>
            <a:ext cx="2620239" cy="245994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45" y="381811"/>
            <a:ext cx="2142407" cy="2011685"/>
          </a:xfrm>
          <a:prstGeom prst="rect">
            <a:avLst/>
          </a:prstGeom>
        </p:spPr>
      </p:pic>
      <p:pic>
        <p:nvPicPr>
          <p:cNvPr id="15" name="Bild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67" y="4583983"/>
            <a:ext cx="1984436" cy="1863038"/>
          </a:xfrm>
          <a:prstGeom prst="rect">
            <a:avLst/>
          </a:prstGeom>
        </p:spPr>
      </p:pic>
      <p:sp>
        <p:nvSpPr>
          <p:cNvPr id="11" name="Tittel 1"/>
          <p:cNvSpPr txBox="1">
            <a:spLocks/>
          </p:cNvSpPr>
          <p:nvPr/>
        </p:nvSpPr>
        <p:spPr>
          <a:xfrm>
            <a:off x="1653852" y="22727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88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STOPP FALSKE NYHETER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660391"/>
            <a:ext cx="9144000" cy="1222702"/>
          </a:xfrm>
        </p:spPr>
        <p:txBody>
          <a:bodyPr>
            <a:normAutofit fontScale="92500" lnSpcReduction="20000"/>
          </a:bodyPr>
          <a:lstStyle/>
          <a:p>
            <a:r>
              <a:rPr lang="nb-NO" sz="54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Undersøk og </a:t>
            </a:r>
            <a:br>
              <a:rPr lang="nb-NO" sz="54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</a:br>
            <a:r>
              <a:rPr lang="nb-NO" sz="54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si ifra</a:t>
            </a:r>
          </a:p>
        </p:txBody>
      </p:sp>
    </p:spTree>
    <p:extLst>
      <p:ext uri="{BB962C8B-B14F-4D97-AF65-F5344CB8AC3E}">
        <p14:creationId xmlns:p14="http://schemas.microsoft.com/office/powerpoint/2010/main" val="48447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DF85CAA-F322-4615-876F-19122F54A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52678"/>
            <a:ext cx="10905066" cy="51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8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6077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13015" y="93132"/>
            <a:ext cx="11965969" cy="6646988"/>
          </a:xfrm>
          <a:prstGeom prst="rect">
            <a:avLst/>
          </a:prstGeom>
          <a:solidFill>
            <a:srgbClr val="74BFC9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79466" y="2714217"/>
            <a:ext cx="9144000" cy="2387600"/>
          </a:xfrm>
        </p:spPr>
        <p:txBody>
          <a:bodyPr>
            <a:noAutofit/>
          </a:bodyPr>
          <a:lstStyle/>
          <a:p>
            <a:r>
              <a:rPr lang="nb-NO" sz="88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FALSKE NYHETER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06450" y="5037662"/>
            <a:ext cx="9144000" cy="1222702"/>
          </a:xfrm>
        </p:spPr>
        <p:txBody>
          <a:bodyPr>
            <a:normAutofit fontScale="85000" lnSpcReduction="20000"/>
          </a:bodyPr>
          <a:lstStyle/>
          <a:p>
            <a:r>
              <a:rPr lang="nb-NO" sz="54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og</a:t>
            </a:r>
            <a:r>
              <a:rPr lang="en-GB" sz="54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nb-NO" sz="54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kritisk medieforståelse </a:t>
            </a:r>
          </a:p>
          <a:p>
            <a:r>
              <a:rPr lang="nb-NO" sz="54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 et moderne nyhetsbilde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30" y="4596529"/>
            <a:ext cx="1636383" cy="153627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79" y="1331222"/>
            <a:ext cx="1447878" cy="135930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66" y="2215665"/>
            <a:ext cx="2119712" cy="199004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66" y="3444907"/>
            <a:ext cx="1787878" cy="167878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5" y="385699"/>
            <a:ext cx="1736991" cy="17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4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hlinkClick r:id="rId3"/>
            <a:extLst>
              <a:ext uri="{FF2B5EF4-FFF2-40B4-BE49-F238E27FC236}">
                <a16:creationId xmlns:a16="http://schemas.microsoft.com/office/drawing/2014/main" id="{353D7124-A07D-465A-8252-88FD582B2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4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144780"/>
            <a:ext cx="9144000" cy="65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98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B1B22AE-38EB-4F82-8B80-EDCF38269069}"/>
              </a:ext>
            </a:extLst>
          </p:cNvPr>
          <p:cNvSpPr/>
          <p:nvPr/>
        </p:nvSpPr>
        <p:spPr>
          <a:xfrm>
            <a:off x="815926" y="2546252"/>
            <a:ext cx="9509760" cy="12063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4C3B572-B0C4-4C58-A49A-0AB1B509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82" y="2522899"/>
            <a:ext cx="11682046" cy="1325563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chemeClr val="bg1"/>
                </a:solidFill>
                <a:latin typeface="Arial Black" panose="020B0A04020102020204" pitchFamily="34" charset="0"/>
              </a:rPr>
              <a:t>Regjeringen sier nei til felling av ulv </a:t>
            </a:r>
            <a:r>
              <a:rPr lang="nb-NO" sz="3600" dirty="0">
                <a:latin typeface="Arial Black" panose="020B0A04020102020204" pitchFamily="34" charset="0"/>
              </a:rPr>
              <a:t>  </a:t>
            </a:r>
            <a:r>
              <a:rPr lang="nb-NO" sz="3600" dirty="0"/>
              <a:t>     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440F207-075E-48D7-9D27-505BC915704D}"/>
              </a:ext>
            </a:extLst>
          </p:cNvPr>
          <p:cNvSpPr/>
          <p:nvPr/>
        </p:nvSpPr>
        <p:spPr>
          <a:xfrm rot="20222265">
            <a:off x="963640" y="1997611"/>
            <a:ext cx="10002129" cy="10972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11ED318-A8C8-454B-AE4B-C812A71B59EB}"/>
              </a:ext>
            </a:extLst>
          </p:cNvPr>
          <p:cNvSpPr txBox="1">
            <a:spLocks/>
          </p:cNvSpPr>
          <p:nvPr/>
        </p:nvSpPr>
        <p:spPr>
          <a:xfrm rot="20228249">
            <a:off x="827090" y="1542597"/>
            <a:ext cx="11843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>
                <a:solidFill>
                  <a:schemeClr val="bg1"/>
                </a:solidFill>
                <a:latin typeface="Arial Black" panose="020B0A04020102020204" pitchFamily="34" charset="0"/>
              </a:rPr>
              <a:t>Internett er den beste kilden til kunnskap </a:t>
            </a:r>
            <a:r>
              <a:rPr lang="nb-NO" dirty="0"/>
              <a:t>              </a:t>
            </a:r>
            <a:endParaRPr lang="nb-NO" b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FD5F5CB-05B3-46A0-B406-5813F5ADC990}"/>
              </a:ext>
            </a:extLst>
          </p:cNvPr>
          <p:cNvSpPr/>
          <p:nvPr/>
        </p:nvSpPr>
        <p:spPr>
          <a:xfrm>
            <a:off x="968326" y="2150014"/>
            <a:ext cx="9509760" cy="12063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BFC888D-E56F-426E-91FC-9217DED3E412}"/>
              </a:ext>
            </a:extLst>
          </p:cNvPr>
          <p:cNvSpPr txBox="1">
            <a:spLocks/>
          </p:cNvSpPr>
          <p:nvPr/>
        </p:nvSpPr>
        <p:spPr>
          <a:xfrm>
            <a:off x="1145875" y="2090384"/>
            <a:ext cx="12427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>
                <a:solidFill>
                  <a:schemeClr val="bg1"/>
                </a:solidFill>
                <a:latin typeface="Arial Black" panose="020B0A04020102020204" pitchFamily="34" charset="0"/>
              </a:rPr>
              <a:t>Regjeringen bør si nei til felling av ulv    </a:t>
            </a:r>
            <a:r>
              <a:rPr lang="nb-NO" dirty="0">
                <a:solidFill>
                  <a:schemeClr val="bg1"/>
                </a:solidFill>
              </a:rPr>
              <a:t>                  </a:t>
            </a:r>
            <a:r>
              <a:rPr lang="nb-NO" sz="3600" dirty="0">
                <a:solidFill>
                  <a:schemeClr val="bg1"/>
                </a:solidFill>
                <a:latin typeface="Arial Black" panose="020B0A04020102020204" pitchFamily="34" charset="0"/>
              </a:rPr>
              <a:t>  </a:t>
            </a:r>
            <a:r>
              <a:rPr lang="nb-NO" sz="3600" dirty="0">
                <a:solidFill>
                  <a:schemeClr val="bg1"/>
                </a:solidFill>
              </a:rPr>
              <a:t>     </a:t>
            </a:r>
            <a:r>
              <a:rPr lang="nb-NO" sz="3600" dirty="0"/>
              <a:t>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B67932E-2993-4E6A-9DC7-EA729C77E18F}"/>
              </a:ext>
            </a:extLst>
          </p:cNvPr>
          <p:cNvSpPr/>
          <p:nvPr/>
        </p:nvSpPr>
        <p:spPr>
          <a:xfrm rot="1592421">
            <a:off x="1073837" y="2526542"/>
            <a:ext cx="9781736" cy="12063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D3AD547-0B58-4F7D-A346-B1B61F4752B5}"/>
              </a:ext>
            </a:extLst>
          </p:cNvPr>
          <p:cNvSpPr txBox="1">
            <a:spLocks/>
          </p:cNvSpPr>
          <p:nvPr/>
        </p:nvSpPr>
        <p:spPr>
          <a:xfrm rot="1547764">
            <a:off x="-333556" y="2472085"/>
            <a:ext cx="12427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>
                <a:solidFill>
                  <a:schemeClr val="bg1"/>
                </a:solidFill>
                <a:latin typeface="Arial Black" panose="020B0A04020102020204" pitchFamily="34" charset="0"/>
              </a:rPr>
              <a:t>Galdhøpiggen er det fineste fjellet i Norge </a:t>
            </a:r>
            <a:endParaRPr lang="nb-NO" sz="36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FD8CCA9-A962-488A-B435-0E74290E4357}"/>
              </a:ext>
            </a:extLst>
          </p:cNvPr>
          <p:cNvSpPr/>
          <p:nvPr/>
        </p:nvSpPr>
        <p:spPr>
          <a:xfrm>
            <a:off x="605394" y="1250914"/>
            <a:ext cx="10592738" cy="1374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00583E66-8129-40D8-A01C-1552446BEC12}"/>
              </a:ext>
            </a:extLst>
          </p:cNvPr>
          <p:cNvSpPr txBox="1">
            <a:spLocks/>
          </p:cNvSpPr>
          <p:nvPr/>
        </p:nvSpPr>
        <p:spPr>
          <a:xfrm rot="10305">
            <a:off x="-354247" y="1300299"/>
            <a:ext cx="12434366" cy="1276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400" dirty="0">
                <a:solidFill>
                  <a:schemeClr val="bg1"/>
                </a:solidFill>
                <a:latin typeface="Arial Black" panose="020B0A04020102020204" pitchFamily="34" charset="0"/>
              </a:rPr>
              <a:t>Galdhøpiggen er det høyeste fjellet i Norge </a:t>
            </a:r>
            <a:endParaRPr lang="nb-NO" sz="34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8CD56B7-FB4B-429B-97EF-6ACBB6745B6A}"/>
              </a:ext>
            </a:extLst>
          </p:cNvPr>
          <p:cNvSpPr/>
          <p:nvPr/>
        </p:nvSpPr>
        <p:spPr>
          <a:xfrm rot="21006550">
            <a:off x="841345" y="2310421"/>
            <a:ext cx="10592738" cy="1374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A7AFC573-AFAA-4826-BA9D-A0A5FF1A4E5C}"/>
              </a:ext>
            </a:extLst>
          </p:cNvPr>
          <p:cNvSpPr txBox="1">
            <a:spLocks/>
          </p:cNvSpPr>
          <p:nvPr/>
        </p:nvSpPr>
        <p:spPr>
          <a:xfrm rot="21016855">
            <a:off x="-244252" y="2359808"/>
            <a:ext cx="12434366" cy="1276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600" dirty="0">
                <a:solidFill>
                  <a:schemeClr val="bg1"/>
                </a:solidFill>
                <a:latin typeface="Arial Black" panose="020B0A04020102020204" pitchFamily="34" charset="0"/>
              </a:rPr>
              <a:t>Kong Harald er Norges konge </a:t>
            </a:r>
            <a:endParaRPr lang="nb-NO" sz="3600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40ED12A-2610-4890-833E-337E75F2D704}"/>
              </a:ext>
            </a:extLst>
          </p:cNvPr>
          <p:cNvSpPr/>
          <p:nvPr/>
        </p:nvSpPr>
        <p:spPr>
          <a:xfrm>
            <a:off x="1130619" y="3101476"/>
            <a:ext cx="10592738" cy="1374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12E458EA-B33E-43D1-99A2-A0F2DD37B0B2}"/>
              </a:ext>
            </a:extLst>
          </p:cNvPr>
          <p:cNvSpPr txBox="1">
            <a:spLocks/>
          </p:cNvSpPr>
          <p:nvPr/>
        </p:nvSpPr>
        <p:spPr>
          <a:xfrm rot="10305">
            <a:off x="86737" y="3146037"/>
            <a:ext cx="12434366" cy="1276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600" dirty="0">
                <a:solidFill>
                  <a:schemeClr val="bg1"/>
                </a:solidFill>
                <a:latin typeface="Arial Black" panose="020B0A04020102020204" pitchFamily="34" charset="0"/>
              </a:rPr>
              <a:t>Alle er enige i at pizza er godt </a:t>
            </a:r>
            <a:endParaRPr lang="nb-NO" sz="36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9D00035-E6DD-44D7-80DC-B70FB13698A8}"/>
              </a:ext>
            </a:extLst>
          </p:cNvPr>
          <p:cNvSpPr/>
          <p:nvPr/>
        </p:nvSpPr>
        <p:spPr>
          <a:xfrm rot="1367838">
            <a:off x="-169113" y="3213151"/>
            <a:ext cx="11991355" cy="12013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04C1489E-33A6-4F8C-9A83-8270CA6F082C}"/>
              </a:ext>
            </a:extLst>
          </p:cNvPr>
          <p:cNvSpPr txBox="1">
            <a:spLocks/>
          </p:cNvSpPr>
          <p:nvPr/>
        </p:nvSpPr>
        <p:spPr>
          <a:xfrm rot="1378143">
            <a:off x="-390619" y="3146036"/>
            <a:ext cx="12434366" cy="1276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600" dirty="0">
                <a:solidFill>
                  <a:schemeClr val="bg1"/>
                </a:solidFill>
                <a:latin typeface="Arial Black" panose="020B0A04020102020204" pitchFamily="34" charset="0"/>
              </a:rPr>
              <a:t>I Norge er det 18 - årsgrense for å ta førerkort 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946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273B8FF-263D-4C72-AFD3-5864DFAFE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60776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649092" y="4405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b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Avslør falske nyheter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4FCF82E-E3E5-418D-92E6-348E85E1E5DF}"/>
              </a:ext>
            </a:extLst>
          </p:cNvPr>
          <p:cNvSpPr/>
          <p:nvPr/>
        </p:nvSpPr>
        <p:spPr>
          <a:xfrm>
            <a:off x="464983" y="2343150"/>
            <a:ext cx="51493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nb-NO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 skeptisk til overskrifter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D7735CF-D7FC-4790-A735-91EB9858562E}"/>
              </a:ext>
            </a:extLst>
          </p:cNvPr>
          <p:cNvSpPr/>
          <p:nvPr/>
        </p:nvSpPr>
        <p:spPr>
          <a:xfrm>
            <a:off x="457068" y="3371850"/>
            <a:ext cx="51493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nøye på URL-adressen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E04904E-9557-49D6-8E83-1211EC701ED1}"/>
              </a:ext>
            </a:extLst>
          </p:cNvPr>
          <p:cNvSpPr/>
          <p:nvPr/>
        </p:nvSpPr>
        <p:spPr>
          <a:xfrm>
            <a:off x="6532266" y="2343150"/>
            <a:ext cx="51493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Undersøk kilden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53AFA61-A17B-4E64-A849-7F0071523AE3}"/>
              </a:ext>
            </a:extLst>
          </p:cNvPr>
          <p:cNvSpPr/>
          <p:nvPr/>
        </p:nvSpPr>
        <p:spPr>
          <a:xfrm>
            <a:off x="457068" y="3857625"/>
            <a:ext cx="51493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opp for uvanlig formatering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EABF122-BCD6-4C09-8C00-D431E49C6F52}"/>
              </a:ext>
            </a:extLst>
          </p:cNvPr>
          <p:cNvSpPr/>
          <p:nvPr/>
        </p:nvSpPr>
        <p:spPr>
          <a:xfrm>
            <a:off x="457068" y="4876800"/>
            <a:ext cx="51493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Vurder bildene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FA34DF3-77E8-4701-A74A-680BCEFA3C4D}"/>
              </a:ext>
            </a:extLst>
          </p:cNvPr>
          <p:cNvSpPr/>
          <p:nvPr/>
        </p:nvSpPr>
        <p:spPr>
          <a:xfrm>
            <a:off x="457068" y="4362450"/>
            <a:ext cx="51493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Kontroller datoene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E28FE18-2539-414F-8BB4-DD80F9C2486B}"/>
              </a:ext>
            </a:extLst>
          </p:cNvPr>
          <p:cNvSpPr/>
          <p:nvPr/>
        </p:nvSpPr>
        <p:spPr>
          <a:xfrm>
            <a:off x="6532264" y="1857375"/>
            <a:ext cx="51493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nb-NO" b="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Sjekk bevisene</a:t>
            </a:r>
            <a:r>
              <a:rPr lang="en-US" b="0" i="0" dirty="0">
                <a:latin typeface="Segoe UI"/>
                <a:ea typeface="Arial"/>
                <a:cs typeface="Arial"/>
              </a:rPr>
              <a:t>​</a:t>
            </a:r>
            <a:endParaRPr lang="nb-NO" dirty="0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1960F2-8C45-4C95-84DF-F3A53464D0B7}"/>
              </a:ext>
            </a:extLst>
          </p:cNvPr>
          <p:cNvSpPr/>
          <p:nvPr/>
        </p:nvSpPr>
        <p:spPr>
          <a:xfrm>
            <a:off x="6532266" y="2857500"/>
            <a:ext cx="51493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på andre rapporter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350BEA0-5574-4AB2-87E5-81CE8AA23E88}"/>
              </a:ext>
            </a:extLst>
          </p:cNvPr>
          <p:cNvSpPr/>
          <p:nvPr/>
        </p:nvSpPr>
        <p:spPr>
          <a:xfrm>
            <a:off x="457068" y="2857500"/>
            <a:ext cx="51493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Arial"/>
                <a:cs typeface="Arial"/>
              </a:rPr>
              <a:t>Er nyheten en spøk?</a:t>
            </a:r>
            <a:endParaRPr lang="nb-NO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B55E580-6D35-4C1E-99EE-A9D9E1FE4582}"/>
              </a:ext>
            </a:extLst>
          </p:cNvPr>
          <p:cNvSpPr/>
          <p:nvPr/>
        </p:nvSpPr>
        <p:spPr>
          <a:xfrm>
            <a:off x="457068" y="1857375"/>
            <a:ext cx="51493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nb-NO" dirty="0">
                <a:latin typeface="Arial"/>
                <a:cs typeface="Arial"/>
              </a:rPr>
              <a:t>Noen nyheter er falske med vilje – vær kritisk!</a:t>
            </a:r>
            <a:endParaRPr lang="nb-NO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488CF830-5227-43D1-BB46-4D3F1869A7D9}"/>
              </a:ext>
            </a:extLst>
          </p:cNvPr>
          <p:cNvSpPr txBox="1"/>
          <p:nvPr/>
        </p:nvSpPr>
        <p:spPr>
          <a:xfrm>
            <a:off x="8531937" y="6330950"/>
            <a:ext cx="3560672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ts val="1000"/>
              </a:spcBef>
            </a:pPr>
            <a:r>
              <a:rPr lang="nb-NO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mer på:</a:t>
            </a:r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Medietilsynet.no </a:t>
            </a:r>
            <a:endParaRPr lang="nb-N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00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5869"/>
            <a:ext cx="9144000" cy="6066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96463" y="6462132"/>
            <a:ext cx="731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Kilde: http://www.klassekampen.no/article/20161216/NTBU/1086561298</a:t>
            </a:r>
          </a:p>
          <a:p>
            <a:r>
              <a:rPr lang="nb-NO" sz="1100" dirty="0"/>
              <a:t>Lastet ned 27.9.2017, </a:t>
            </a:r>
            <a:r>
              <a:rPr lang="nb-NO" sz="1100" dirty="0" err="1"/>
              <a:t>kl</a:t>
            </a:r>
            <a:r>
              <a:rPr lang="nb-NO" sz="1100" dirty="0"/>
              <a:t>: 10:43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16028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4000" y="144780"/>
            <a:ext cx="9144000" cy="6568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0399" y="6504057"/>
            <a:ext cx="73152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100" dirty="0" err="1"/>
              <a:t>Kiilde</a:t>
            </a:r>
            <a:r>
              <a:rPr lang="nb-NO" sz="1100" dirty="0"/>
              <a:t>: http://eavisa.com/2016/04/10/forskning-kvinner-gjor-alt-husarbeide-lykkeligste/</a:t>
            </a:r>
          </a:p>
          <a:p>
            <a:r>
              <a:rPr lang="nb-NO" sz="1100" dirty="0"/>
              <a:t>Lastet ned 27.9.2017, </a:t>
            </a:r>
            <a:r>
              <a:rPr lang="nb-NO" sz="1100" dirty="0" err="1"/>
              <a:t>kl</a:t>
            </a:r>
            <a:r>
              <a:rPr lang="nb-NO" sz="1100" dirty="0"/>
              <a:t>: 10:46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74031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6275DD53-E1F9-47C5-8D55-EB026D841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630" y="447542"/>
            <a:ext cx="10600740" cy="5962916"/>
          </a:xfr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D84D326-1C6E-4B2F-AFFF-E81269A0795D}"/>
              </a:ext>
            </a:extLst>
          </p:cNvPr>
          <p:cNvSpPr txBox="1"/>
          <p:nvPr/>
        </p:nvSpPr>
        <p:spPr>
          <a:xfrm>
            <a:off x="8029743" y="6102681"/>
            <a:ext cx="3366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Foto/ skjermdump: Faktisk.no/Facebook</a:t>
            </a:r>
          </a:p>
        </p:txBody>
      </p:sp>
    </p:spTree>
    <p:extLst>
      <p:ext uri="{BB962C8B-B14F-4D97-AF65-F5344CB8AC3E}">
        <p14:creationId xmlns:p14="http://schemas.microsoft.com/office/powerpoint/2010/main" val="2990577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51017_Oppløringspresentasjon - Falske nyheter_F31" id="{C844916A-4A68-7146-B266-240AB722BE28}" vid="{B6CDE8BA-2410-6540-87E1-1AE6948F3C8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9517b3-24bd-45f3-a024-b3cf180d703e">
      <UserInfo>
        <DisplayName>Berit Andersen</DisplayName>
        <AccountId>106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8CB42647428242A71C680700683914" ma:contentTypeVersion="12" ma:contentTypeDescription="Opprett et nytt dokument." ma:contentTypeScope="" ma:versionID="3e78a7259651eb99ce262fed7cb85711">
  <xsd:schema xmlns:xsd="http://www.w3.org/2001/XMLSchema" xmlns:xs="http://www.w3.org/2001/XMLSchema" xmlns:p="http://schemas.microsoft.com/office/2006/metadata/properties" xmlns:ns2="afd545ff-c438-4d30-b858-f344533f4abf" xmlns:ns3="e29517b3-24bd-45f3-a024-b3cf180d703e" targetNamespace="http://schemas.microsoft.com/office/2006/metadata/properties" ma:root="true" ma:fieldsID="40b496cd1d76f54dd972e53c12655c0a" ns2:_="" ns3:_="">
    <xsd:import namespace="afd545ff-c438-4d30-b858-f344533f4abf"/>
    <xsd:import namespace="e29517b3-24bd-45f3-a024-b3cf180d7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545ff-c438-4d30-b858-f344533f4a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517b3-24bd-45f3-a024-b3cf180d7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A89612-AB1E-4365-8DAD-0DCD6822B4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ECD6B6-0D94-4E60-90FF-67343A9EC155}">
  <ds:schemaRefs>
    <ds:schemaRef ds:uri="http://purl.org/dc/dcmitype/"/>
    <ds:schemaRef ds:uri="http://schemas.microsoft.com/office/2006/metadata/properties"/>
    <ds:schemaRef ds:uri="bfc7aed8-dccc-4e17-baac-ec9b87fcd205"/>
    <ds:schemaRef ds:uri="http://purl.org/dc/elements/1.1/"/>
    <ds:schemaRef ds:uri="http://purl.org/dc/terms/"/>
    <ds:schemaRef ds:uri="http://schemas.microsoft.com/office/2006/documentManagement/types"/>
    <ds:schemaRef ds:uri="51327fbc-29bb-4657-8139-1d424d4fffb2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29517b3-24bd-45f3-a024-b3cf180d703e"/>
  </ds:schemaRefs>
</ds:datastoreItem>
</file>

<file path=customXml/itemProps3.xml><?xml version="1.0" encoding="utf-8"?>
<ds:datastoreItem xmlns:ds="http://schemas.openxmlformats.org/officeDocument/2006/customXml" ds:itemID="{A0D45EA9-CEF6-4136-AA06-A84F0EFEE8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d545ff-c438-4d30-b858-f344533f4abf"/>
    <ds:schemaRef ds:uri="e29517b3-24bd-45f3-a024-b3cf180d7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518</Words>
  <Application>Microsoft Office PowerPoint</Application>
  <PresentationFormat>Widescreen</PresentationFormat>
  <Paragraphs>64</Paragraphs>
  <Slides>14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Georgia</vt:lpstr>
      <vt:lpstr>Segoe UI</vt:lpstr>
      <vt:lpstr>Office-tema</vt:lpstr>
      <vt:lpstr>PowerPoint-presentasjon</vt:lpstr>
      <vt:lpstr>FALSKE NYHETER</vt:lpstr>
      <vt:lpstr>PowerPoint-presentasjon</vt:lpstr>
      <vt:lpstr>PowerPoint-presentasjon</vt:lpstr>
      <vt:lpstr>Regjeringen sier nei til felling av ulv         </vt:lpstr>
      <vt:lpstr>Avslør falske nyheter</vt:lpstr>
      <vt:lpstr>PowerPoint-presentasjon</vt:lpstr>
      <vt:lpstr>PowerPoint-presentasjon</vt:lpstr>
      <vt:lpstr>PowerPoint-presentasjon</vt:lpstr>
      <vt:lpstr>PowerPoint-presentasjon</vt:lpstr>
      <vt:lpstr>HVEM KAN DU STOLE PÅ?</vt:lpstr>
      <vt:lpstr>HVORFOR ER DETTE VIKTIG?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Berit Andersen</dc:creator>
  <cp:lastModifiedBy>Rita Astridsdotter Brudalen</cp:lastModifiedBy>
  <cp:revision>42</cp:revision>
  <dcterms:modified xsi:type="dcterms:W3CDTF">2022-06-16T09:48:37Z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0x010100E08CB42647428242A71C680700683914</vt:lpwstr>
  </property>
</Properties>
</file>